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80" r:id="rId4"/>
    <p:sldId id="268" r:id="rId5"/>
    <p:sldId id="269" r:id="rId6"/>
    <p:sldId id="281" r:id="rId7"/>
    <p:sldId id="272" r:id="rId8"/>
    <p:sldId id="271" r:id="rId9"/>
    <p:sldId id="282" r:id="rId10"/>
    <p:sldId id="283" r:id="rId11"/>
    <p:sldId id="292" r:id="rId12"/>
    <p:sldId id="285" r:id="rId13"/>
    <p:sldId id="286" r:id="rId14"/>
    <p:sldId id="287" r:id="rId15"/>
    <p:sldId id="288" r:id="rId16"/>
    <p:sldId id="289" r:id="rId17"/>
    <p:sldId id="290" r:id="rId18"/>
    <p:sldId id="284" r:id="rId19"/>
    <p:sldId id="293" r:id="rId20"/>
    <p:sldId id="294" r:id="rId21"/>
    <p:sldId id="295" r:id="rId22"/>
    <p:sldId id="296" r:id="rId23"/>
    <p:sldId id="261" r:id="rId24"/>
    <p:sldId id="25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104" d="100"/>
          <a:sy n="104" d="100"/>
        </p:scale>
        <p:origin x="8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1C1947-4C55-41FF-8CA2-CE5F19B088AE}" type="datetimeFigureOut">
              <a:rPr lang="x-none" smtClean="0"/>
              <a:t>4/10/2019</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719FA7E-CDEC-47BF-91E3-94D56017645F}" type="slidenum">
              <a:rPr lang="x-none" smtClean="0"/>
              <a:t>‹#›</a:t>
            </a:fld>
            <a:endParaRPr lang="x-non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589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1C1947-4C55-41FF-8CA2-CE5F19B088AE}" type="datetimeFigureOut">
              <a:rPr lang="x-none" smtClean="0"/>
              <a:t>4/10/2019</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719FA7E-CDEC-47BF-91E3-94D56017645F}" type="slidenum">
              <a:rPr lang="x-none" smtClean="0"/>
              <a:t>‹#›</a:t>
            </a:fld>
            <a:endParaRPr lang="x-none"/>
          </a:p>
        </p:txBody>
      </p:sp>
    </p:spTree>
    <p:extLst>
      <p:ext uri="{BB962C8B-B14F-4D97-AF65-F5344CB8AC3E}">
        <p14:creationId xmlns:p14="http://schemas.microsoft.com/office/powerpoint/2010/main" val="115539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1C1947-4C55-41FF-8CA2-CE5F19B088AE}" type="datetimeFigureOut">
              <a:rPr lang="x-none" smtClean="0"/>
              <a:t>4/10/2019</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719FA7E-CDEC-47BF-91E3-94D56017645F}" type="slidenum">
              <a:rPr lang="x-none" smtClean="0"/>
              <a:t>‹#›</a:t>
            </a:fld>
            <a:endParaRPr lang="x-none"/>
          </a:p>
        </p:txBody>
      </p:sp>
    </p:spTree>
    <p:extLst>
      <p:ext uri="{BB962C8B-B14F-4D97-AF65-F5344CB8AC3E}">
        <p14:creationId xmlns:p14="http://schemas.microsoft.com/office/powerpoint/2010/main" val="82174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1C1947-4C55-41FF-8CA2-CE5F19B088AE}" type="datetimeFigureOut">
              <a:rPr lang="x-none" smtClean="0"/>
              <a:t>4/10/2019</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719FA7E-CDEC-47BF-91E3-94D56017645F}" type="slidenum">
              <a:rPr lang="x-none" smtClean="0"/>
              <a:t>‹#›</a:t>
            </a:fld>
            <a:endParaRPr lang="x-none"/>
          </a:p>
        </p:txBody>
      </p:sp>
    </p:spTree>
    <p:extLst>
      <p:ext uri="{BB962C8B-B14F-4D97-AF65-F5344CB8AC3E}">
        <p14:creationId xmlns:p14="http://schemas.microsoft.com/office/powerpoint/2010/main" val="1736517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1C1947-4C55-41FF-8CA2-CE5F19B088AE}" type="datetimeFigureOut">
              <a:rPr lang="x-none" smtClean="0"/>
              <a:t>4/10/2019</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F719FA7E-CDEC-47BF-91E3-94D56017645F}" type="slidenum">
              <a:rPr lang="x-none" smtClean="0"/>
              <a:t>‹#›</a:t>
            </a:fld>
            <a:endParaRPr lang="x-non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217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1C1947-4C55-41FF-8CA2-CE5F19B088AE}" type="datetimeFigureOut">
              <a:rPr lang="x-none" smtClean="0"/>
              <a:t>4/10/2019</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F719FA7E-CDEC-47BF-91E3-94D56017645F}" type="slidenum">
              <a:rPr lang="x-none" smtClean="0"/>
              <a:t>‹#›</a:t>
            </a:fld>
            <a:endParaRPr lang="x-none"/>
          </a:p>
        </p:txBody>
      </p:sp>
    </p:spTree>
    <p:extLst>
      <p:ext uri="{BB962C8B-B14F-4D97-AF65-F5344CB8AC3E}">
        <p14:creationId xmlns:p14="http://schemas.microsoft.com/office/powerpoint/2010/main" val="46643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1C1947-4C55-41FF-8CA2-CE5F19B088AE}" type="datetimeFigureOut">
              <a:rPr lang="x-none" smtClean="0"/>
              <a:t>4/10/2019</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F719FA7E-CDEC-47BF-91E3-94D56017645F}" type="slidenum">
              <a:rPr lang="x-none" smtClean="0"/>
              <a:t>‹#›</a:t>
            </a:fld>
            <a:endParaRPr lang="x-none"/>
          </a:p>
        </p:txBody>
      </p:sp>
    </p:spTree>
    <p:extLst>
      <p:ext uri="{BB962C8B-B14F-4D97-AF65-F5344CB8AC3E}">
        <p14:creationId xmlns:p14="http://schemas.microsoft.com/office/powerpoint/2010/main" val="597315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1C1947-4C55-41FF-8CA2-CE5F19B088AE}" type="datetimeFigureOut">
              <a:rPr lang="x-none" smtClean="0"/>
              <a:t>4/10/2019</a:t>
            </a:fld>
            <a:endParaRPr lang="x-none"/>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F719FA7E-CDEC-47BF-91E3-94D56017645F}" type="slidenum">
              <a:rPr lang="x-none" smtClean="0"/>
              <a:t>‹#›</a:t>
            </a:fld>
            <a:endParaRPr lang="x-none"/>
          </a:p>
        </p:txBody>
      </p:sp>
    </p:spTree>
    <p:extLst>
      <p:ext uri="{BB962C8B-B14F-4D97-AF65-F5344CB8AC3E}">
        <p14:creationId xmlns:p14="http://schemas.microsoft.com/office/powerpoint/2010/main" val="202344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1C1947-4C55-41FF-8CA2-CE5F19B088AE}" type="datetimeFigureOut">
              <a:rPr lang="x-none" smtClean="0"/>
              <a:t>4/10/2019</a:t>
            </a:fld>
            <a:endParaRPr lang="x-non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x-none"/>
          </a:p>
        </p:txBody>
      </p:sp>
      <p:sp>
        <p:nvSpPr>
          <p:cNvPr id="9" name="Slide Number Placeholder 8"/>
          <p:cNvSpPr>
            <a:spLocks noGrp="1"/>
          </p:cNvSpPr>
          <p:nvPr>
            <p:ph type="sldNum" sz="quarter" idx="12"/>
          </p:nvPr>
        </p:nvSpPr>
        <p:spPr/>
        <p:txBody>
          <a:bodyPr/>
          <a:lstStyle/>
          <a:p>
            <a:fld id="{F719FA7E-CDEC-47BF-91E3-94D56017645F}" type="slidenum">
              <a:rPr lang="x-none" smtClean="0"/>
              <a:t>‹#›</a:t>
            </a:fld>
            <a:endParaRPr lang="x-none"/>
          </a:p>
        </p:txBody>
      </p:sp>
    </p:spTree>
    <p:extLst>
      <p:ext uri="{BB962C8B-B14F-4D97-AF65-F5344CB8AC3E}">
        <p14:creationId xmlns:p14="http://schemas.microsoft.com/office/powerpoint/2010/main" val="205889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1C1947-4C55-41FF-8CA2-CE5F19B088AE}" type="datetimeFigureOut">
              <a:rPr lang="x-none" smtClean="0"/>
              <a:t>4/10/2019</a:t>
            </a:fld>
            <a:endParaRPr lang="x-non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x-non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719FA7E-CDEC-47BF-91E3-94D56017645F}" type="slidenum">
              <a:rPr lang="x-none" smtClean="0"/>
              <a:t>‹#›</a:t>
            </a:fld>
            <a:endParaRPr lang="x-none"/>
          </a:p>
        </p:txBody>
      </p:sp>
    </p:spTree>
    <p:extLst>
      <p:ext uri="{BB962C8B-B14F-4D97-AF65-F5344CB8AC3E}">
        <p14:creationId xmlns:p14="http://schemas.microsoft.com/office/powerpoint/2010/main" val="251606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1C1947-4C55-41FF-8CA2-CE5F19B088AE}" type="datetimeFigureOut">
              <a:rPr lang="x-none" smtClean="0"/>
              <a:t>4/10/2019</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F719FA7E-CDEC-47BF-91E3-94D56017645F}" type="slidenum">
              <a:rPr lang="x-none" smtClean="0"/>
              <a:t>‹#›</a:t>
            </a:fld>
            <a:endParaRPr lang="x-none"/>
          </a:p>
        </p:txBody>
      </p:sp>
    </p:spTree>
    <p:extLst>
      <p:ext uri="{BB962C8B-B14F-4D97-AF65-F5344CB8AC3E}">
        <p14:creationId xmlns:p14="http://schemas.microsoft.com/office/powerpoint/2010/main" val="3042983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1C1947-4C55-41FF-8CA2-CE5F19B088AE}" type="datetimeFigureOut">
              <a:rPr lang="x-none" smtClean="0"/>
              <a:t>4/10/2019</a:t>
            </a:fld>
            <a:endParaRPr lang="x-non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x-non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719FA7E-CDEC-47BF-91E3-94D56017645F}" type="slidenum">
              <a:rPr lang="x-none" smtClean="0"/>
              <a:t>‹#›</a:t>
            </a:fld>
            <a:endParaRPr lang="x-non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8524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yair.poleg@mail.huji.ac.il" TargetMode="External"/><Relationship Id="rId2" Type="http://schemas.openxmlformats.org/officeDocument/2006/relationships/hyperlink" Target="mailto:dhay@cs.huji.ac.il" TargetMode="External"/><Relationship Id="rId1" Type="http://schemas.openxmlformats.org/officeDocument/2006/relationships/slideLayout" Target="../slideLayouts/slideLayout2.xml"/><Relationship Id="rId4" Type="http://schemas.openxmlformats.org/officeDocument/2006/relationships/hyperlink" Target="mailto:samyon.ristov@mail.huji.ac.i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1DB5-D1C1-4A13-B160-CB7D056703D9}"/>
              </a:ext>
            </a:extLst>
          </p:cNvPr>
          <p:cNvSpPr>
            <a:spLocks noGrp="1"/>
          </p:cNvSpPr>
          <p:nvPr>
            <p:ph type="ctrTitle"/>
          </p:nvPr>
        </p:nvSpPr>
        <p:spPr>
          <a:xfrm>
            <a:off x="621438" y="646546"/>
            <a:ext cx="6818050" cy="3889944"/>
          </a:xfrm>
        </p:spPr>
        <p:txBody>
          <a:bodyPr>
            <a:noAutofit/>
          </a:bodyPr>
          <a:lstStyle/>
          <a:p>
            <a:r>
              <a:rPr lang="en-US" sz="6000" dirty="0"/>
              <a:t>WORKSHOP ON </a:t>
            </a:r>
            <a:r>
              <a:rPr lang="en-US" sz="6000" b="1" dirty="0"/>
              <a:t>INTERNET OF THINGS</a:t>
            </a:r>
            <a:br>
              <a:rPr lang="en-US" sz="6000" dirty="0"/>
            </a:br>
            <a:r>
              <a:rPr lang="en-US" sz="6000" dirty="0"/>
              <a:t>67612</a:t>
            </a:r>
            <a:br>
              <a:rPr lang="en-US" sz="6000" dirty="0"/>
            </a:br>
            <a:br>
              <a:rPr lang="en-US" sz="6000" dirty="0"/>
            </a:br>
            <a:r>
              <a:rPr lang="en-US" sz="6000" dirty="0"/>
              <a:t>Exercise 3</a:t>
            </a:r>
            <a:endParaRPr lang="x-none" sz="6000" dirty="0"/>
          </a:p>
        </p:txBody>
      </p:sp>
      <p:sp>
        <p:nvSpPr>
          <p:cNvPr id="3" name="Subtitle 2">
            <a:extLst>
              <a:ext uri="{FF2B5EF4-FFF2-40B4-BE49-F238E27FC236}">
                <a16:creationId xmlns:a16="http://schemas.microsoft.com/office/drawing/2014/main" id="{D3C0AF3B-A8EA-4A8E-8CD0-CFA7572582A0}"/>
              </a:ext>
            </a:extLst>
          </p:cNvPr>
          <p:cNvSpPr>
            <a:spLocks noGrp="1"/>
          </p:cNvSpPr>
          <p:nvPr>
            <p:ph type="subTitle" idx="1"/>
          </p:nvPr>
        </p:nvSpPr>
        <p:spPr>
          <a:xfrm>
            <a:off x="1524000" y="4622800"/>
            <a:ext cx="9144000" cy="1655762"/>
          </a:xfrm>
        </p:spPr>
        <p:txBody>
          <a:bodyPr>
            <a:normAutofit/>
          </a:bodyPr>
          <a:lstStyle/>
          <a:p>
            <a:r>
              <a:rPr lang="en-US" i="1" dirty="0"/>
              <a:t>Detecting the best cellular network around</a:t>
            </a:r>
            <a:endParaRPr lang="en-US" dirty="0"/>
          </a:p>
          <a:p>
            <a:endParaRPr lang="en-US" dirty="0"/>
          </a:p>
          <a:p>
            <a:r>
              <a:rPr lang="en-US" sz="1600" dirty="0"/>
              <a:t>Prof. David Hay, Dr. Yair Poleg, MR. Samyon Ristov</a:t>
            </a:r>
            <a:endParaRPr lang="x-none" sz="1600" dirty="0"/>
          </a:p>
        </p:txBody>
      </p:sp>
    </p:spTree>
    <p:extLst>
      <p:ext uri="{BB962C8B-B14F-4D97-AF65-F5344CB8AC3E}">
        <p14:creationId xmlns:p14="http://schemas.microsoft.com/office/powerpoint/2010/main" val="3679656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3F48-8BF2-404E-B12A-F28B71A41688}"/>
              </a:ext>
            </a:extLst>
          </p:cNvPr>
          <p:cNvSpPr>
            <a:spLocks noGrp="1"/>
          </p:cNvSpPr>
          <p:nvPr>
            <p:ph type="title"/>
          </p:nvPr>
        </p:nvSpPr>
        <p:spPr/>
        <p:txBody>
          <a:bodyPr/>
          <a:lstStyle/>
          <a:p>
            <a:r>
              <a:rPr lang="en-US" dirty="0"/>
              <a:t>Part 2 – Guidance cont’d</a:t>
            </a:r>
            <a:endParaRPr lang="x-none" dirty="0"/>
          </a:p>
        </p:txBody>
      </p:sp>
      <p:pic>
        <p:nvPicPr>
          <p:cNvPr id="5" name="Picture 4">
            <a:extLst>
              <a:ext uri="{FF2B5EF4-FFF2-40B4-BE49-F238E27FC236}">
                <a16:creationId xmlns:a16="http://schemas.microsoft.com/office/drawing/2014/main" id="{3E7073EB-FA36-464F-B532-4001C9A9CDE0}"/>
              </a:ext>
            </a:extLst>
          </p:cNvPr>
          <p:cNvPicPr>
            <a:picLocks noChangeAspect="1"/>
          </p:cNvPicPr>
          <p:nvPr/>
        </p:nvPicPr>
        <p:blipFill>
          <a:blip r:embed="rId2"/>
          <a:stretch>
            <a:fillRect/>
          </a:stretch>
        </p:blipFill>
        <p:spPr>
          <a:xfrm>
            <a:off x="1380744" y="1846905"/>
            <a:ext cx="8818626" cy="4130563"/>
          </a:xfrm>
          <a:prstGeom prst="rect">
            <a:avLst/>
          </a:prstGeom>
        </p:spPr>
      </p:pic>
    </p:spTree>
    <p:extLst>
      <p:ext uri="{BB962C8B-B14F-4D97-AF65-F5344CB8AC3E}">
        <p14:creationId xmlns:p14="http://schemas.microsoft.com/office/powerpoint/2010/main" val="1934046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D8DF-93B6-450F-82EE-7ABE395D1A38}"/>
              </a:ext>
            </a:extLst>
          </p:cNvPr>
          <p:cNvSpPr>
            <a:spLocks noGrp="1"/>
          </p:cNvSpPr>
          <p:nvPr>
            <p:ph type="title"/>
          </p:nvPr>
        </p:nvSpPr>
        <p:spPr/>
        <p:txBody>
          <a:bodyPr/>
          <a:lstStyle/>
          <a:p>
            <a:r>
              <a:rPr lang="en-US" dirty="0"/>
              <a:t>Part 2 – Guidance cont’d</a:t>
            </a:r>
            <a:endParaRPr lang="x-none" dirty="0"/>
          </a:p>
        </p:txBody>
      </p:sp>
      <p:pic>
        <p:nvPicPr>
          <p:cNvPr id="5" name="Picture 4">
            <a:extLst>
              <a:ext uri="{FF2B5EF4-FFF2-40B4-BE49-F238E27FC236}">
                <a16:creationId xmlns:a16="http://schemas.microsoft.com/office/drawing/2014/main" id="{CE1469AA-7130-4D13-81A2-3B763756EF5D}"/>
              </a:ext>
            </a:extLst>
          </p:cNvPr>
          <p:cNvPicPr>
            <a:picLocks noChangeAspect="1"/>
          </p:cNvPicPr>
          <p:nvPr/>
        </p:nvPicPr>
        <p:blipFill>
          <a:blip r:embed="rId2"/>
          <a:stretch>
            <a:fillRect/>
          </a:stretch>
        </p:blipFill>
        <p:spPr>
          <a:xfrm>
            <a:off x="2637364" y="1845734"/>
            <a:ext cx="6460121" cy="4828284"/>
          </a:xfrm>
          <a:prstGeom prst="rect">
            <a:avLst/>
          </a:prstGeom>
        </p:spPr>
      </p:pic>
      <p:sp>
        <p:nvSpPr>
          <p:cNvPr id="3" name="Rectangle 2">
            <a:extLst>
              <a:ext uri="{FF2B5EF4-FFF2-40B4-BE49-F238E27FC236}">
                <a16:creationId xmlns:a16="http://schemas.microsoft.com/office/drawing/2014/main" id="{650C2E08-A463-4B08-B43F-FD8FC2B5BBB0}"/>
              </a:ext>
            </a:extLst>
          </p:cNvPr>
          <p:cNvSpPr/>
          <p:nvPr/>
        </p:nvSpPr>
        <p:spPr>
          <a:xfrm>
            <a:off x="1097280" y="5541818"/>
            <a:ext cx="4232102" cy="193964"/>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400" b="1" dirty="0"/>
              <a:t>PC Mode</a:t>
            </a:r>
          </a:p>
        </p:txBody>
      </p:sp>
      <p:sp>
        <p:nvSpPr>
          <p:cNvPr id="6" name="Rectangle 5">
            <a:extLst>
              <a:ext uri="{FF2B5EF4-FFF2-40B4-BE49-F238E27FC236}">
                <a16:creationId xmlns:a16="http://schemas.microsoft.com/office/drawing/2014/main" id="{4F85EF23-C199-4EF0-A66C-48C34D3B2A1A}"/>
              </a:ext>
            </a:extLst>
          </p:cNvPr>
          <p:cNvSpPr/>
          <p:nvPr/>
        </p:nvSpPr>
        <p:spPr>
          <a:xfrm>
            <a:off x="1101897" y="5754254"/>
            <a:ext cx="4232102" cy="193964"/>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400" b="1" dirty="0"/>
              <a:t>MCU Mode</a:t>
            </a:r>
          </a:p>
        </p:txBody>
      </p:sp>
    </p:spTree>
    <p:extLst>
      <p:ext uri="{BB962C8B-B14F-4D97-AF65-F5344CB8AC3E}">
        <p14:creationId xmlns:p14="http://schemas.microsoft.com/office/powerpoint/2010/main" val="2610596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60CA-067D-4410-A347-ABFE20D5AA90}"/>
              </a:ext>
            </a:extLst>
          </p:cNvPr>
          <p:cNvSpPr>
            <a:spLocks noGrp="1"/>
          </p:cNvSpPr>
          <p:nvPr>
            <p:ph type="title"/>
          </p:nvPr>
        </p:nvSpPr>
        <p:spPr/>
        <p:txBody>
          <a:bodyPr/>
          <a:lstStyle/>
          <a:p>
            <a:r>
              <a:rPr lang="en-US" dirty="0"/>
              <a:t>Part 2 – Guidance cont’d</a:t>
            </a:r>
            <a:endParaRPr lang="x-none" dirty="0"/>
          </a:p>
        </p:txBody>
      </p:sp>
      <p:sp>
        <p:nvSpPr>
          <p:cNvPr id="3" name="Content Placeholder 2">
            <a:extLst>
              <a:ext uri="{FF2B5EF4-FFF2-40B4-BE49-F238E27FC236}">
                <a16:creationId xmlns:a16="http://schemas.microsoft.com/office/drawing/2014/main" id="{5BD52C6C-6EDC-4DFB-905E-766E1B4BF4C1}"/>
              </a:ext>
            </a:extLst>
          </p:cNvPr>
          <p:cNvSpPr>
            <a:spLocks noGrp="1"/>
          </p:cNvSpPr>
          <p:nvPr>
            <p:ph idx="1"/>
          </p:nvPr>
        </p:nvSpPr>
        <p:spPr>
          <a:xfrm>
            <a:off x="1097280" y="1845734"/>
            <a:ext cx="3904488" cy="4023360"/>
          </a:xfrm>
        </p:spPr>
        <p:txBody>
          <a:bodyPr/>
          <a:lstStyle/>
          <a:p>
            <a:r>
              <a:rPr lang="en-US" dirty="0"/>
              <a:t>Read the EFM32 Pearl Gecko Starter Kit User's Guide and find the right pins. Be careful – connection to the wrong pins can kill the hardware.</a:t>
            </a:r>
          </a:p>
          <a:p>
            <a:pPr marL="0" indent="0">
              <a:buNone/>
            </a:pPr>
            <a:endParaRPr lang="x-none" dirty="0"/>
          </a:p>
        </p:txBody>
      </p:sp>
      <p:pic>
        <p:nvPicPr>
          <p:cNvPr id="4" name="Picture 3">
            <a:extLst>
              <a:ext uri="{FF2B5EF4-FFF2-40B4-BE49-F238E27FC236}">
                <a16:creationId xmlns:a16="http://schemas.microsoft.com/office/drawing/2014/main" id="{BFD8ECAF-82FA-44FD-A58A-A04BB5F88C82}"/>
              </a:ext>
            </a:extLst>
          </p:cNvPr>
          <p:cNvPicPr>
            <a:picLocks noChangeAspect="1"/>
          </p:cNvPicPr>
          <p:nvPr/>
        </p:nvPicPr>
        <p:blipFill>
          <a:blip r:embed="rId2"/>
          <a:stretch>
            <a:fillRect/>
          </a:stretch>
        </p:blipFill>
        <p:spPr>
          <a:xfrm>
            <a:off x="5084064" y="2812089"/>
            <a:ext cx="6955536" cy="3823316"/>
          </a:xfrm>
          <a:prstGeom prst="rect">
            <a:avLst/>
          </a:prstGeom>
        </p:spPr>
      </p:pic>
      <p:pic>
        <p:nvPicPr>
          <p:cNvPr id="5" name="Picture 4">
            <a:extLst>
              <a:ext uri="{FF2B5EF4-FFF2-40B4-BE49-F238E27FC236}">
                <a16:creationId xmlns:a16="http://schemas.microsoft.com/office/drawing/2014/main" id="{2CBF8A21-894F-403C-B121-F2190795BC52}"/>
              </a:ext>
            </a:extLst>
          </p:cNvPr>
          <p:cNvPicPr>
            <a:picLocks noChangeAspect="1"/>
          </p:cNvPicPr>
          <p:nvPr/>
        </p:nvPicPr>
        <p:blipFill>
          <a:blip r:embed="rId3"/>
          <a:stretch>
            <a:fillRect/>
          </a:stretch>
        </p:blipFill>
        <p:spPr>
          <a:xfrm>
            <a:off x="216408" y="3122609"/>
            <a:ext cx="4462272" cy="3579943"/>
          </a:xfrm>
          <a:prstGeom prst="rect">
            <a:avLst/>
          </a:prstGeom>
        </p:spPr>
      </p:pic>
      <p:pic>
        <p:nvPicPr>
          <p:cNvPr id="6" name="Picture 5">
            <a:extLst>
              <a:ext uri="{FF2B5EF4-FFF2-40B4-BE49-F238E27FC236}">
                <a16:creationId xmlns:a16="http://schemas.microsoft.com/office/drawing/2014/main" id="{0C9E932D-B8EB-484B-B58D-36438E3C2A37}"/>
              </a:ext>
            </a:extLst>
          </p:cNvPr>
          <p:cNvPicPr>
            <a:picLocks noChangeAspect="1"/>
          </p:cNvPicPr>
          <p:nvPr/>
        </p:nvPicPr>
        <p:blipFill>
          <a:blip r:embed="rId4"/>
          <a:stretch>
            <a:fillRect/>
          </a:stretch>
        </p:blipFill>
        <p:spPr>
          <a:xfrm>
            <a:off x="8783379" y="143117"/>
            <a:ext cx="2454597" cy="2668972"/>
          </a:xfrm>
          <a:prstGeom prst="rect">
            <a:avLst/>
          </a:prstGeom>
        </p:spPr>
      </p:pic>
    </p:spTree>
    <p:extLst>
      <p:ext uri="{BB962C8B-B14F-4D97-AF65-F5344CB8AC3E}">
        <p14:creationId xmlns:p14="http://schemas.microsoft.com/office/powerpoint/2010/main" val="1224951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093C-0B67-4EE8-BE53-7871286A0EED}"/>
              </a:ext>
            </a:extLst>
          </p:cNvPr>
          <p:cNvSpPr>
            <a:spLocks noGrp="1"/>
          </p:cNvSpPr>
          <p:nvPr>
            <p:ph type="title"/>
          </p:nvPr>
        </p:nvSpPr>
        <p:spPr/>
        <p:txBody>
          <a:bodyPr/>
          <a:lstStyle/>
          <a:p>
            <a:r>
              <a:rPr lang="en-US" dirty="0"/>
              <a:t>Part 2 – Guidance cont’d</a:t>
            </a:r>
            <a:endParaRPr lang="x-none" dirty="0"/>
          </a:p>
        </p:txBody>
      </p:sp>
      <p:pic>
        <p:nvPicPr>
          <p:cNvPr id="4" name="Picture 3">
            <a:extLst>
              <a:ext uri="{FF2B5EF4-FFF2-40B4-BE49-F238E27FC236}">
                <a16:creationId xmlns:a16="http://schemas.microsoft.com/office/drawing/2014/main" id="{578195EE-B1B7-42DB-8CEB-B8C5144AEA03}"/>
              </a:ext>
            </a:extLst>
          </p:cNvPr>
          <p:cNvPicPr>
            <a:picLocks noChangeAspect="1"/>
          </p:cNvPicPr>
          <p:nvPr/>
        </p:nvPicPr>
        <p:blipFill>
          <a:blip r:embed="rId2"/>
          <a:stretch>
            <a:fillRect/>
          </a:stretch>
        </p:blipFill>
        <p:spPr>
          <a:xfrm>
            <a:off x="1630680" y="1836610"/>
            <a:ext cx="8991600" cy="4410075"/>
          </a:xfrm>
          <a:prstGeom prst="rect">
            <a:avLst/>
          </a:prstGeom>
        </p:spPr>
      </p:pic>
    </p:spTree>
    <p:extLst>
      <p:ext uri="{BB962C8B-B14F-4D97-AF65-F5344CB8AC3E}">
        <p14:creationId xmlns:p14="http://schemas.microsoft.com/office/powerpoint/2010/main" val="3992063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C744-77B0-4C4F-A3C6-95ED67F06403}"/>
              </a:ext>
            </a:extLst>
          </p:cNvPr>
          <p:cNvSpPr>
            <a:spLocks noGrp="1"/>
          </p:cNvSpPr>
          <p:nvPr>
            <p:ph type="title"/>
          </p:nvPr>
        </p:nvSpPr>
        <p:spPr/>
        <p:txBody>
          <a:bodyPr/>
          <a:lstStyle/>
          <a:p>
            <a:r>
              <a:rPr lang="en-US" dirty="0"/>
              <a:t>Part 2 – Guidance cont’d</a:t>
            </a:r>
            <a:endParaRPr lang="x-none" dirty="0"/>
          </a:p>
        </p:txBody>
      </p:sp>
      <p:sp>
        <p:nvSpPr>
          <p:cNvPr id="3" name="Content Placeholder 2">
            <a:extLst>
              <a:ext uri="{FF2B5EF4-FFF2-40B4-BE49-F238E27FC236}">
                <a16:creationId xmlns:a16="http://schemas.microsoft.com/office/drawing/2014/main" id="{54780660-94C2-418A-99CE-AE33F2565CC1}"/>
              </a:ext>
            </a:extLst>
          </p:cNvPr>
          <p:cNvSpPr>
            <a:spLocks noGrp="1"/>
          </p:cNvSpPr>
          <p:nvPr>
            <p:ph idx="1"/>
          </p:nvPr>
        </p:nvSpPr>
        <p:spPr>
          <a:xfrm>
            <a:off x="1097280" y="1845734"/>
            <a:ext cx="7647225" cy="4023360"/>
          </a:xfrm>
        </p:spPr>
        <p:txBody>
          <a:bodyPr/>
          <a:lstStyle/>
          <a:p>
            <a:r>
              <a:rPr lang="en-US" dirty="0"/>
              <a:t>Modem TX (5V)       STK RX (3.3V)</a:t>
            </a:r>
          </a:p>
          <a:p>
            <a:r>
              <a:rPr lang="en-US" dirty="0"/>
              <a:t>A voltage divider is needed.</a:t>
            </a:r>
          </a:p>
          <a:p>
            <a:r>
              <a:rPr lang="en-US" dirty="0"/>
              <a:t>A voltage divider is a passive linear circuit that produces an output voltage (</a:t>
            </a:r>
            <a:r>
              <a:rPr lang="en-US" dirty="0" err="1"/>
              <a:t>Vout</a:t>
            </a:r>
            <a:r>
              <a:rPr lang="en-US" dirty="0"/>
              <a:t>) that is a fraction of its input voltage (Vin). Voltage division is the result of distributing the input voltage among the components of the divider.</a:t>
            </a:r>
          </a:p>
          <a:p>
            <a:r>
              <a:rPr lang="en-US" dirty="0"/>
              <a:t>Ohms law:</a:t>
            </a:r>
          </a:p>
          <a:p>
            <a:r>
              <a:rPr lang="en-US" dirty="0"/>
              <a:t>In our circuit, the current between Vin and GND is:</a:t>
            </a:r>
          </a:p>
          <a:p>
            <a:r>
              <a:rPr lang="en-US" dirty="0"/>
              <a:t>So the voltage between </a:t>
            </a:r>
            <a:r>
              <a:rPr lang="en-US" dirty="0" err="1"/>
              <a:t>Vout</a:t>
            </a:r>
            <a:r>
              <a:rPr lang="en-US" dirty="0"/>
              <a:t> and GND is:</a:t>
            </a:r>
          </a:p>
          <a:p>
            <a:r>
              <a:rPr lang="en-US" dirty="0"/>
              <a:t>In short:</a:t>
            </a:r>
          </a:p>
          <a:p>
            <a:endParaRPr lang="en-US" dirty="0"/>
          </a:p>
        </p:txBody>
      </p:sp>
      <p:cxnSp>
        <p:nvCxnSpPr>
          <p:cNvPr id="5" name="Straight Arrow Connector 4">
            <a:extLst>
              <a:ext uri="{FF2B5EF4-FFF2-40B4-BE49-F238E27FC236}">
                <a16:creationId xmlns:a16="http://schemas.microsoft.com/office/drawing/2014/main" id="{BA67C5AF-1B30-45BC-A152-278AE75BF66E}"/>
              </a:ext>
            </a:extLst>
          </p:cNvPr>
          <p:cNvCxnSpPr/>
          <p:nvPr/>
        </p:nvCxnSpPr>
        <p:spPr>
          <a:xfrm>
            <a:off x="2862161" y="2020824"/>
            <a:ext cx="265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s://upload.wikimedia.org/wikipedia/commons/d/db/Resistive_divider.png">
            <a:extLst>
              <a:ext uri="{FF2B5EF4-FFF2-40B4-BE49-F238E27FC236}">
                <a16:creationId xmlns:a16="http://schemas.microsoft.com/office/drawing/2014/main" id="{3D837110-1249-4E1C-9720-FF441EA1F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192" y="2257214"/>
            <a:ext cx="16954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EE6558A-1525-4ABE-A0B7-24AB9F967ACA}"/>
              </a:ext>
            </a:extLst>
          </p:cNvPr>
          <p:cNvPicPr>
            <a:picLocks noChangeAspect="1"/>
          </p:cNvPicPr>
          <p:nvPr/>
        </p:nvPicPr>
        <p:blipFill>
          <a:blip r:embed="rId3"/>
          <a:stretch>
            <a:fillRect/>
          </a:stretch>
        </p:blipFill>
        <p:spPr>
          <a:xfrm>
            <a:off x="2324885" y="3857414"/>
            <a:ext cx="3209925" cy="628650"/>
          </a:xfrm>
          <a:prstGeom prst="rect">
            <a:avLst/>
          </a:prstGeom>
        </p:spPr>
      </p:pic>
      <p:pic>
        <p:nvPicPr>
          <p:cNvPr id="13" name="Picture 12">
            <a:extLst>
              <a:ext uri="{FF2B5EF4-FFF2-40B4-BE49-F238E27FC236}">
                <a16:creationId xmlns:a16="http://schemas.microsoft.com/office/drawing/2014/main" id="{81338797-D470-4673-BC62-BE6BAD9C902E}"/>
              </a:ext>
            </a:extLst>
          </p:cNvPr>
          <p:cNvPicPr>
            <a:picLocks noChangeAspect="1"/>
          </p:cNvPicPr>
          <p:nvPr/>
        </p:nvPicPr>
        <p:blipFill>
          <a:blip r:embed="rId4"/>
          <a:stretch>
            <a:fillRect/>
          </a:stretch>
        </p:blipFill>
        <p:spPr>
          <a:xfrm>
            <a:off x="6441720" y="4382008"/>
            <a:ext cx="1190625" cy="561975"/>
          </a:xfrm>
          <a:prstGeom prst="rect">
            <a:avLst/>
          </a:prstGeom>
        </p:spPr>
      </p:pic>
      <p:pic>
        <p:nvPicPr>
          <p:cNvPr id="14" name="Picture 13">
            <a:extLst>
              <a:ext uri="{FF2B5EF4-FFF2-40B4-BE49-F238E27FC236}">
                <a16:creationId xmlns:a16="http://schemas.microsoft.com/office/drawing/2014/main" id="{1FB2493A-59C2-4CA8-B426-FD0803049282}"/>
              </a:ext>
            </a:extLst>
          </p:cNvPr>
          <p:cNvPicPr>
            <a:picLocks noChangeAspect="1"/>
          </p:cNvPicPr>
          <p:nvPr/>
        </p:nvPicPr>
        <p:blipFill>
          <a:blip r:embed="rId5"/>
          <a:stretch>
            <a:fillRect/>
          </a:stretch>
        </p:blipFill>
        <p:spPr>
          <a:xfrm>
            <a:off x="5522557" y="4892041"/>
            <a:ext cx="4219575" cy="457200"/>
          </a:xfrm>
          <a:prstGeom prst="rect">
            <a:avLst/>
          </a:prstGeom>
        </p:spPr>
      </p:pic>
      <p:pic>
        <p:nvPicPr>
          <p:cNvPr id="16" name="Picture 15">
            <a:extLst>
              <a:ext uri="{FF2B5EF4-FFF2-40B4-BE49-F238E27FC236}">
                <a16:creationId xmlns:a16="http://schemas.microsoft.com/office/drawing/2014/main" id="{D7641502-05BD-4422-829E-F5DD6D7C7F32}"/>
              </a:ext>
            </a:extLst>
          </p:cNvPr>
          <p:cNvPicPr>
            <a:picLocks noChangeAspect="1"/>
          </p:cNvPicPr>
          <p:nvPr/>
        </p:nvPicPr>
        <p:blipFill>
          <a:blip r:embed="rId6"/>
          <a:stretch>
            <a:fillRect/>
          </a:stretch>
        </p:blipFill>
        <p:spPr>
          <a:xfrm>
            <a:off x="2104161" y="5349241"/>
            <a:ext cx="1781175" cy="514350"/>
          </a:xfrm>
          <a:prstGeom prst="rect">
            <a:avLst/>
          </a:prstGeom>
        </p:spPr>
      </p:pic>
    </p:spTree>
    <p:extLst>
      <p:ext uri="{BB962C8B-B14F-4D97-AF65-F5344CB8AC3E}">
        <p14:creationId xmlns:p14="http://schemas.microsoft.com/office/powerpoint/2010/main" val="1969003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C744-77B0-4C4F-A3C6-95ED67F06403}"/>
              </a:ext>
            </a:extLst>
          </p:cNvPr>
          <p:cNvSpPr>
            <a:spLocks noGrp="1"/>
          </p:cNvSpPr>
          <p:nvPr>
            <p:ph type="title"/>
          </p:nvPr>
        </p:nvSpPr>
        <p:spPr/>
        <p:txBody>
          <a:bodyPr/>
          <a:lstStyle/>
          <a:p>
            <a:r>
              <a:rPr lang="en-US" dirty="0"/>
              <a:t>Part 2 – Guidance cont’d</a:t>
            </a:r>
            <a:endParaRPr lang="x-none" dirty="0"/>
          </a:p>
        </p:txBody>
      </p:sp>
      <p:sp>
        <p:nvSpPr>
          <p:cNvPr id="3" name="Content Placeholder 2">
            <a:extLst>
              <a:ext uri="{FF2B5EF4-FFF2-40B4-BE49-F238E27FC236}">
                <a16:creationId xmlns:a16="http://schemas.microsoft.com/office/drawing/2014/main" id="{54780660-94C2-418A-99CE-AE33F2565CC1}"/>
              </a:ext>
            </a:extLst>
          </p:cNvPr>
          <p:cNvSpPr>
            <a:spLocks noGrp="1"/>
          </p:cNvSpPr>
          <p:nvPr>
            <p:ph idx="1"/>
          </p:nvPr>
        </p:nvSpPr>
        <p:spPr/>
        <p:txBody>
          <a:bodyPr/>
          <a:lstStyle/>
          <a:p>
            <a:r>
              <a:rPr lang="en-US" dirty="0"/>
              <a:t>Modem TX (5V)       STK RX (3.3V)</a:t>
            </a:r>
          </a:p>
          <a:p>
            <a:endParaRPr lang="x-none" dirty="0"/>
          </a:p>
        </p:txBody>
      </p:sp>
      <p:cxnSp>
        <p:nvCxnSpPr>
          <p:cNvPr id="5" name="Straight Arrow Connector 4">
            <a:extLst>
              <a:ext uri="{FF2B5EF4-FFF2-40B4-BE49-F238E27FC236}">
                <a16:creationId xmlns:a16="http://schemas.microsoft.com/office/drawing/2014/main" id="{D640A96A-DFF4-49B3-804D-93B2D698D792}"/>
              </a:ext>
            </a:extLst>
          </p:cNvPr>
          <p:cNvCxnSpPr/>
          <p:nvPr/>
        </p:nvCxnSpPr>
        <p:spPr>
          <a:xfrm>
            <a:off x="2862161" y="2020824"/>
            <a:ext cx="265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B0DEB9-FE2F-4697-9505-8637A47714B4}"/>
                  </a:ext>
                </a:extLst>
              </p:cNvPr>
              <p:cNvSpPr txBox="1"/>
              <p:nvPr/>
            </p:nvSpPr>
            <p:spPr>
              <a:xfrm>
                <a:off x="1244216" y="3694108"/>
                <a:ext cx="2883097" cy="1045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5</m:t>
                      </m:r>
                      <m:r>
                        <a:rPr lang="en-US" i="1">
                          <a:latin typeface="Cambria Math" panose="02040503050406030204" pitchFamily="18" charset="0"/>
                          <a:ea typeface="Cambria Math" panose="02040503050406030204" pitchFamily="18" charset="0"/>
                        </a:rPr>
                        <m:t>∙</m:t>
                      </m:r>
                      <m:f>
                        <m:fPr>
                          <m:ctrlPr>
                            <a:rPr lang="x-none" i="1" smtClean="0">
                              <a:latin typeface="Cambria Math" panose="02040503050406030204" pitchFamily="18" charset="0"/>
                            </a:rPr>
                          </m:ctrlPr>
                        </m:fPr>
                        <m:num>
                          <m:r>
                            <a:rPr lang="en-US" b="0" i="1" smtClean="0">
                              <a:latin typeface="Cambria Math" panose="02040503050406030204" pitchFamily="18" charset="0"/>
                            </a:rPr>
                            <m:t>10</m:t>
                          </m:r>
                          <m:r>
                            <a:rPr lang="en-US" b="0" i="1" smtClean="0">
                              <a:latin typeface="Cambria Math" panose="02040503050406030204" pitchFamily="18" charset="0"/>
                            </a:rPr>
                            <m:t>𝐾</m:t>
                          </m:r>
                        </m:num>
                        <m:den>
                          <m:r>
                            <a:rPr lang="en-US" b="0" i="1" smtClean="0">
                              <a:latin typeface="Cambria Math" panose="02040503050406030204" pitchFamily="18" charset="0"/>
                            </a:rPr>
                            <m:t>5</m:t>
                          </m:r>
                          <m:r>
                            <a:rPr lang="en-US" b="0" i="1" smtClean="0">
                              <a:latin typeface="Cambria Math" panose="02040503050406030204" pitchFamily="18" charset="0"/>
                            </a:rPr>
                            <m:t>𝐾</m:t>
                          </m:r>
                          <m:r>
                            <a:rPr lang="en-US" b="0" i="1" smtClean="0">
                              <a:latin typeface="Cambria Math" panose="02040503050406030204" pitchFamily="18" charset="0"/>
                            </a:rPr>
                            <m:t>+10</m:t>
                          </m:r>
                          <m:r>
                            <a:rPr lang="en-US" b="0" i="1" smtClean="0">
                              <a:latin typeface="Cambria Math" panose="02040503050406030204" pitchFamily="18" charset="0"/>
                            </a:rPr>
                            <m:t>𝐾</m:t>
                          </m:r>
                        </m:den>
                      </m:f>
                      <m:r>
                        <a:rPr lang="en-US" b="0" i="1" smtClean="0">
                          <a:latin typeface="Cambria Math" panose="02040503050406030204" pitchFamily="18" charset="0"/>
                        </a:rPr>
                        <m:t>=5</m:t>
                      </m:r>
                      <m:r>
                        <a:rPr lang="en-US" i="1">
                          <a:latin typeface="Cambria Math" panose="02040503050406030204" pitchFamily="18" charset="0"/>
                          <a:ea typeface="Cambria Math" panose="02040503050406030204" pitchFamily="18" charset="0"/>
                        </a:rPr>
                        <m:t>∙</m:t>
                      </m:r>
                      <m:f>
                        <m:fPr>
                          <m:ctrlPr>
                            <a:rPr lang="x-none" i="1">
                              <a:latin typeface="Cambria Math" panose="02040503050406030204" pitchFamily="18" charset="0"/>
                            </a:rPr>
                          </m:ctrlPr>
                        </m:fPr>
                        <m:num>
                          <m:r>
                            <a:rPr lang="en-US" i="1">
                              <a:latin typeface="Cambria Math" panose="02040503050406030204" pitchFamily="18" charset="0"/>
                            </a:rPr>
                            <m:t>10</m:t>
                          </m:r>
                          <m:r>
                            <a:rPr lang="en-US" i="1">
                              <a:latin typeface="Cambria Math" panose="02040503050406030204" pitchFamily="18" charset="0"/>
                            </a:rPr>
                            <m:t>𝐾</m:t>
                          </m:r>
                        </m:num>
                        <m:den>
                          <m:r>
                            <a:rPr lang="en-US" b="0" i="1" smtClean="0">
                              <a:latin typeface="Cambria Math" panose="02040503050406030204" pitchFamily="18" charset="0"/>
                            </a:rPr>
                            <m:t>15</m:t>
                          </m:r>
                          <m:r>
                            <a:rPr lang="en-US" i="1">
                              <a:latin typeface="Cambria Math" panose="02040503050406030204" pitchFamily="18" charset="0"/>
                            </a:rPr>
                            <m:t>𝐾</m:t>
                          </m:r>
                        </m:den>
                      </m:f>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r>
                        <a:rPr lang="en-US" b="0" i="1" smtClean="0">
                          <a:latin typeface="Cambria Math" panose="02040503050406030204" pitchFamily="18" charset="0"/>
                          <a:ea typeface="Cambria Math" panose="02040503050406030204" pitchFamily="18" charset="0"/>
                        </a:rPr>
                        <m:t>∙</m:t>
                      </m:r>
                      <m:f>
                        <m:fPr>
                          <m:ctrlPr>
                            <a:rPr lang="x-none"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x-none" i="1">
                              <a:latin typeface="Cambria Math" panose="02040503050406030204" pitchFamily="18" charset="0"/>
                            </a:rPr>
                          </m:ctrlPr>
                        </m:fPr>
                        <m:num>
                          <m:r>
                            <a:rPr lang="en-US" b="0" i="1" smtClean="0">
                              <a:latin typeface="Cambria Math" panose="02040503050406030204" pitchFamily="18" charset="0"/>
                            </a:rPr>
                            <m:t>10</m:t>
                          </m:r>
                        </m:num>
                        <m:den>
                          <m:r>
                            <a:rPr lang="en-US" i="1">
                              <a:latin typeface="Cambria Math" panose="02040503050406030204" pitchFamily="18" charset="0"/>
                            </a:rPr>
                            <m:t>3</m:t>
                          </m:r>
                        </m:den>
                      </m:f>
                      <m:r>
                        <a:rPr lang="en-US" b="0" i="1" smtClean="0">
                          <a:latin typeface="Cambria Math" panose="02040503050406030204" pitchFamily="18" charset="0"/>
                        </a:rPr>
                        <m:t>=3</m:t>
                      </m:r>
                      <m:f>
                        <m:fPr>
                          <m:ctrlPr>
                            <a:rPr lang="x-none"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3</m:t>
                          </m:r>
                        </m:den>
                      </m:f>
                      <m:r>
                        <a:rPr lang="en-US" b="0" i="1" smtClean="0">
                          <a:latin typeface="Cambria Math" panose="02040503050406030204" pitchFamily="18" charset="0"/>
                        </a:rPr>
                        <m:t>=3.333</m:t>
                      </m:r>
                      <m:r>
                        <a:rPr lang="en-US" b="0" i="1" smtClean="0">
                          <a:latin typeface="Cambria Math" panose="02040503050406030204" pitchFamily="18" charset="0"/>
                        </a:rPr>
                        <m:t>𝑉</m:t>
                      </m:r>
                    </m:oMath>
                  </m:oMathPara>
                </a14:m>
                <a:endParaRPr lang="x-none" dirty="0"/>
              </a:p>
            </p:txBody>
          </p:sp>
        </mc:Choice>
        <mc:Fallback xmlns="">
          <p:sp>
            <p:nvSpPr>
              <p:cNvPr id="8" name="TextBox 7">
                <a:extLst>
                  <a:ext uri="{FF2B5EF4-FFF2-40B4-BE49-F238E27FC236}">
                    <a16:creationId xmlns:a16="http://schemas.microsoft.com/office/drawing/2014/main" id="{35B0DEB9-FE2F-4697-9505-8637A47714B4}"/>
                  </a:ext>
                </a:extLst>
              </p:cNvPr>
              <p:cNvSpPr txBox="1">
                <a:spLocks noRot="1" noChangeAspect="1" noMove="1" noResize="1" noEditPoints="1" noAdjustHandles="1" noChangeArrowheads="1" noChangeShapeType="1" noTextEdit="1"/>
              </p:cNvSpPr>
              <p:nvPr/>
            </p:nvSpPr>
            <p:spPr>
              <a:xfrm>
                <a:off x="1244216" y="3694108"/>
                <a:ext cx="2883097" cy="1045414"/>
              </a:xfrm>
              <a:prstGeom prst="rect">
                <a:avLst/>
              </a:prstGeom>
              <a:blipFill>
                <a:blip r:embed="rId2"/>
                <a:stretch>
                  <a:fillRect/>
                </a:stretch>
              </a:blipFill>
            </p:spPr>
            <p:txBody>
              <a:bodyPr/>
              <a:lstStyle/>
              <a:p>
                <a:r>
                  <a:rPr lang="en-IL">
                    <a:noFill/>
                  </a:rPr>
                  <a:t> </a:t>
                </a:r>
              </a:p>
            </p:txBody>
          </p:sp>
        </mc:Fallback>
      </mc:AlternateContent>
      <p:grpSp>
        <p:nvGrpSpPr>
          <p:cNvPr id="66" name="Group 65">
            <a:extLst>
              <a:ext uri="{FF2B5EF4-FFF2-40B4-BE49-F238E27FC236}">
                <a16:creationId xmlns:a16="http://schemas.microsoft.com/office/drawing/2014/main" id="{ABB98B77-F0CA-4574-B6B2-8568FDECA436}"/>
              </a:ext>
            </a:extLst>
          </p:cNvPr>
          <p:cNvGrpSpPr/>
          <p:nvPr/>
        </p:nvGrpSpPr>
        <p:grpSpPr>
          <a:xfrm>
            <a:off x="4898234" y="2172334"/>
            <a:ext cx="5866335" cy="3006247"/>
            <a:chOff x="1602774" y="968224"/>
            <a:chExt cx="4960084" cy="2554452"/>
          </a:xfrm>
        </p:grpSpPr>
        <p:cxnSp>
          <p:nvCxnSpPr>
            <p:cNvPr id="67" name="Straight Connector 66">
              <a:extLst>
                <a:ext uri="{FF2B5EF4-FFF2-40B4-BE49-F238E27FC236}">
                  <a16:creationId xmlns:a16="http://schemas.microsoft.com/office/drawing/2014/main" id="{B7956393-ECA6-4C6C-9B09-B36A5A048C8D}"/>
                </a:ext>
              </a:extLst>
            </p:cNvPr>
            <p:cNvCxnSpPr>
              <a:cxnSpLocks/>
            </p:cNvCxnSpPr>
            <p:nvPr/>
          </p:nvCxnSpPr>
          <p:spPr>
            <a:xfrm>
              <a:off x="2831984" y="2248250"/>
              <a:ext cx="755009" cy="0"/>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D8C9E7A6-9527-4620-A90A-66F2806B2AAF}"/>
                </a:ext>
              </a:extLst>
            </p:cNvPr>
            <p:cNvCxnSpPr>
              <a:cxnSpLocks/>
            </p:cNvCxnSpPr>
            <p:nvPr/>
          </p:nvCxnSpPr>
          <p:spPr>
            <a:xfrm>
              <a:off x="3586993" y="2248250"/>
              <a:ext cx="78996" cy="159390"/>
            </a:xfrm>
            <a:prstGeom prst="line">
              <a:avLst/>
            </a:prstGeom>
            <a:ln/>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488BE453-C465-441E-A00B-89C163972F95}"/>
                </a:ext>
              </a:extLst>
            </p:cNvPr>
            <p:cNvCxnSpPr>
              <a:cxnSpLocks/>
            </p:cNvCxnSpPr>
            <p:nvPr/>
          </p:nvCxnSpPr>
          <p:spPr>
            <a:xfrm flipH="1">
              <a:off x="3665989" y="2088860"/>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B353909E-98BA-4631-B879-26B079465511}"/>
                </a:ext>
              </a:extLst>
            </p:cNvPr>
            <p:cNvCxnSpPr>
              <a:cxnSpLocks/>
            </p:cNvCxnSpPr>
            <p:nvPr/>
          </p:nvCxnSpPr>
          <p:spPr>
            <a:xfrm>
              <a:off x="3766657" y="2088860"/>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D3096311-B909-4142-80E9-1715D927584A}"/>
                </a:ext>
              </a:extLst>
            </p:cNvPr>
            <p:cNvCxnSpPr>
              <a:cxnSpLocks/>
            </p:cNvCxnSpPr>
            <p:nvPr/>
          </p:nvCxnSpPr>
          <p:spPr>
            <a:xfrm flipH="1">
              <a:off x="3868723" y="2088860"/>
              <a:ext cx="100668" cy="318780"/>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1A840F72-43CD-434D-9831-58F86CE30D79}"/>
                </a:ext>
              </a:extLst>
            </p:cNvPr>
            <p:cNvCxnSpPr>
              <a:cxnSpLocks/>
            </p:cNvCxnSpPr>
            <p:nvPr/>
          </p:nvCxnSpPr>
          <p:spPr>
            <a:xfrm>
              <a:off x="3961002" y="2088860"/>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0BE8CB8B-48C6-4393-84E4-D2E457ADB866}"/>
                </a:ext>
              </a:extLst>
            </p:cNvPr>
            <p:cNvCxnSpPr>
              <a:cxnSpLocks/>
            </p:cNvCxnSpPr>
            <p:nvPr/>
          </p:nvCxnSpPr>
          <p:spPr>
            <a:xfrm flipH="1">
              <a:off x="4054679" y="2088860"/>
              <a:ext cx="100668" cy="318780"/>
            </a:xfrm>
            <a:prstGeom prst="line">
              <a:avLst/>
            </a:prstGeom>
            <a:ln/>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6B68AFD6-0D40-47C2-BCC3-0DE07F7F04E9}"/>
                </a:ext>
              </a:extLst>
            </p:cNvPr>
            <p:cNvCxnSpPr>
              <a:cxnSpLocks/>
            </p:cNvCxnSpPr>
            <p:nvPr/>
          </p:nvCxnSpPr>
          <p:spPr>
            <a:xfrm>
              <a:off x="4148356" y="2088860"/>
              <a:ext cx="72705" cy="159390"/>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CB7D3033-4EB4-42E8-90EA-53BE3A8F8C2C}"/>
                </a:ext>
              </a:extLst>
            </p:cNvPr>
            <p:cNvCxnSpPr>
              <a:cxnSpLocks/>
            </p:cNvCxnSpPr>
            <p:nvPr/>
          </p:nvCxnSpPr>
          <p:spPr>
            <a:xfrm>
              <a:off x="4221061" y="2248250"/>
              <a:ext cx="755009" cy="0"/>
            </a:xfrm>
            <a:prstGeom prst="line">
              <a:avLst/>
            </a:prstGeom>
            <a:ln/>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823903BF-7060-4385-81E2-67CD773BC50A}"/>
                </a:ext>
              </a:extLst>
            </p:cNvPr>
            <p:cNvCxnSpPr>
              <a:cxnSpLocks/>
            </p:cNvCxnSpPr>
            <p:nvPr/>
          </p:nvCxnSpPr>
          <p:spPr>
            <a:xfrm flipV="1">
              <a:off x="4479721" y="2248250"/>
              <a:ext cx="0" cy="226502"/>
            </a:xfrm>
            <a:prstGeom prst="line">
              <a:avLst/>
            </a:prstGeom>
            <a:ln/>
          </p:spPr>
          <p:style>
            <a:lnRef idx="3">
              <a:schemeClr val="dk1"/>
            </a:lnRef>
            <a:fillRef idx="0">
              <a:schemeClr val="dk1"/>
            </a:fillRef>
            <a:effectRef idx="2">
              <a:schemeClr val="dk1"/>
            </a:effectRef>
            <a:fontRef idx="minor">
              <a:schemeClr val="tx1"/>
            </a:fontRef>
          </p:style>
        </p:cxnSp>
        <p:cxnSp>
          <p:nvCxnSpPr>
            <p:cNvPr id="77" name="Straight Connector 76">
              <a:extLst>
                <a:ext uri="{FF2B5EF4-FFF2-40B4-BE49-F238E27FC236}">
                  <a16:creationId xmlns:a16="http://schemas.microsoft.com/office/drawing/2014/main" id="{D6AF7B8D-46FF-4019-B7C8-128EB50B818B}"/>
                </a:ext>
              </a:extLst>
            </p:cNvPr>
            <p:cNvCxnSpPr>
              <a:cxnSpLocks/>
            </p:cNvCxnSpPr>
            <p:nvPr/>
          </p:nvCxnSpPr>
          <p:spPr>
            <a:xfrm>
              <a:off x="2822196" y="3335324"/>
              <a:ext cx="2148281" cy="0"/>
            </a:xfrm>
            <a:prstGeom prst="line">
              <a:avLst/>
            </a:prstGeom>
            <a:ln/>
          </p:spPr>
          <p:style>
            <a:lnRef idx="3">
              <a:schemeClr val="dk1"/>
            </a:lnRef>
            <a:fillRef idx="0">
              <a:schemeClr val="dk1"/>
            </a:fillRef>
            <a:effectRef idx="2">
              <a:schemeClr val="dk1"/>
            </a:effectRef>
            <a:fontRef idx="minor">
              <a:schemeClr val="tx1"/>
            </a:fontRef>
          </p:style>
        </p:cxnSp>
        <p:grpSp>
          <p:nvGrpSpPr>
            <p:cNvPr id="78" name="Group 77">
              <a:extLst>
                <a:ext uri="{FF2B5EF4-FFF2-40B4-BE49-F238E27FC236}">
                  <a16:creationId xmlns:a16="http://schemas.microsoft.com/office/drawing/2014/main" id="{454D3D66-F93A-4B1D-9F39-C1D571D9F16A}"/>
                </a:ext>
              </a:extLst>
            </p:cNvPr>
            <p:cNvGrpSpPr/>
            <p:nvPr/>
          </p:nvGrpSpPr>
          <p:grpSpPr>
            <a:xfrm rot="5400000">
              <a:off x="4162687" y="2632396"/>
              <a:ext cx="634068" cy="318780"/>
              <a:chOff x="5274578" y="1855367"/>
              <a:chExt cx="634068" cy="318780"/>
            </a:xfrm>
          </p:grpSpPr>
          <p:cxnSp>
            <p:nvCxnSpPr>
              <p:cNvPr id="88" name="Straight Connector 87">
                <a:extLst>
                  <a:ext uri="{FF2B5EF4-FFF2-40B4-BE49-F238E27FC236}">
                    <a16:creationId xmlns:a16="http://schemas.microsoft.com/office/drawing/2014/main" id="{42DEF1EB-57DE-47B1-88EA-B196391C639A}"/>
                  </a:ext>
                </a:extLst>
              </p:cNvPr>
              <p:cNvCxnSpPr>
                <a:cxnSpLocks/>
              </p:cNvCxnSpPr>
              <p:nvPr/>
            </p:nvCxnSpPr>
            <p:spPr>
              <a:xfrm>
                <a:off x="5274578" y="2014757"/>
                <a:ext cx="78996" cy="159390"/>
              </a:xfrm>
              <a:prstGeom prst="line">
                <a:avLst/>
              </a:prstGeom>
              <a:ln/>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CA28A102-8C4E-4BAD-951D-060D43FDA61E}"/>
                  </a:ext>
                </a:extLst>
              </p:cNvPr>
              <p:cNvCxnSpPr>
                <a:cxnSpLocks/>
              </p:cNvCxnSpPr>
              <p:nvPr/>
            </p:nvCxnSpPr>
            <p:spPr>
              <a:xfrm flipH="1">
                <a:off x="5353574" y="1855367"/>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F3A600C0-25CD-4282-95F5-55F97D523723}"/>
                  </a:ext>
                </a:extLst>
              </p:cNvPr>
              <p:cNvCxnSpPr>
                <a:cxnSpLocks/>
              </p:cNvCxnSpPr>
              <p:nvPr/>
            </p:nvCxnSpPr>
            <p:spPr>
              <a:xfrm>
                <a:off x="5454242" y="1855367"/>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1F9B98B0-21AE-4D0D-9EB6-04543466B205}"/>
                  </a:ext>
                </a:extLst>
              </p:cNvPr>
              <p:cNvCxnSpPr>
                <a:cxnSpLocks/>
              </p:cNvCxnSpPr>
              <p:nvPr/>
            </p:nvCxnSpPr>
            <p:spPr>
              <a:xfrm flipH="1">
                <a:off x="5556308" y="1855367"/>
                <a:ext cx="100668" cy="318780"/>
              </a:xfrm>
              <a:prstGeom prst="line">
                <a:avLst/>
              </a:prstGeom>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4D7F70AD-225E-433E-85FA-F80F4988340F}"/>
                  </a:ext>
                </a:extLst>
              </p:cNvPr>
              <p:cNvCxnSpPr>
                <a:cxnSpLocks/>
              </p:cNvCxnSpPr>
              <p:nvPr/>
            </p:nvCxnSpPr>
            <p:spPr>
              <a:xfrm>
                <a:off x="5648587" y="1855367"/>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93" name="Straight Connector 92">
                <a:extLst>
                  <a:ext uri="{FF2B5EF4-FFF2-40B4-BE49-F238E27FC236}">
                    <a16:creationId xmlns:a16="http://schemas.microsoft.com/office/drawing/2014/main" id="{8ADF0109-BB70-4ACB-ADCF-73C7339F8FDC}"/>
                  </a:ext>
                </a:extLst>
              </p:cNvPr>
              <p:cNvCxnSpPr>
                <a:cxnSpLocks/>
              </p:cNvCxnSpPr>
              <p:nvPr/>
            </p:nvCxnSpPr>
            <p:spPr>
              <a:xfrm flipH="1">
                <a:off x="5742264" y="1855367"/>
                <a:ext cx="100668" cy="318780"/>
              </a:xfrm>
              <a:prstGeom prst="line">
                <a:avLst/>
              </a:prstGeom>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6989BE6A-091C-4D93-9143-C60778483406}"/>
                  </a:ext>
                </a:extLst>
              </p:cNvPr>
              <p:cNvCxnSpPr>
                <a:cxnSpLocks/>
              </p:cNvCxnSpPr>
              <p:nvPr/>
            </p:nvCxnSpPr>
            <p:spPr>
              <a:xfrm>
                <a:off x="5835941" y="1855367"/>
                <a:ext cx="72705" cy="159390"/>
              </a:xfrm>
              <a:prstGeom prst="line">
                <a:avLst/>
              </a:prstGeom>
              <a:ln/>
            </p:spPr>
            <p:style>
              <a:lnRef idx="3">
                <a:schemeClr val="dk1"/>
              </a:lnRef>
              <a:fillRef idx="0">
                <a:schemeClr val="dk1"/>
              </a:fillRef>
              <a:effectRef idx="2">
                <a:schemeClr val="dk1"/>
              </a:effectRef>
              <a:fontRef idx="minor">
                <a:schemeClr val="tx1"/>
              </a:fontRef>
            </p:style>
          </p:cxnSp>
        </p:grpSp>
        <p:cxnSp>
          <p:nvCxnSpPr>
            <p:cNvPr id="79" name="Straight Connector 78">
              <a:extLst>
                <a:ext uri="{FF2B5EF4-FFF2-40B4-BE49-F238E27FC236}">
                  <a16:creationId xmlns:a16="http://schemas.microsoft.com/office/drawing/2014/main" id="{2B44881C-D623-4E93-B677-08D0732CD010}"/>
                </a:ext>
              </a:extLst>
            </p:cNvPr>
            <p:cNvCxnSpPr>
              <a:cxnSpLocks/>
            </p:cNvCxnSpPr>
            <p:nvPr/>
          </p:nvCxnSpPr>
          <p:spPr>
            <a:xfrm flipV="1">
              <a:off x="4492304" y="3108822"/>
              <a:ext cx="0" cy="226502"/>
            </a:xfrm>
            <a:prstGeom prst="line">
              <a:avLst/>
            </a:prstGeom>
            <a:ln/>
          </p:spPr>
          <p:style>
            <a:lnRef idx="3">
              <a:schemeClr val="dk1"/>
            </a:lnRef>
            <a:fillRef idx="0">
              <a:schemeClr val="dk1"/>
            </a:fillRef>
            <a:effectRef idx="2">
              <a:schemeClr val="dk1"/>
            </a:effectRef>
            <a:fontRef idx="minor">
              <a:schemeClr val="tx1"/>
            </a:fontRef>
          </p:style>
        </p:cxnSp>
        <p:sp>
          <p:nvSpPr>
            <p:cNvPr id="80" name="TextBox 79">
              <a:extLst>
                <a:ext uri="{FF2B5EF4-FFF2-40B4-BE49-F238E27FC236}">
                  <a16:creationId xmlns:a16="http://schemas.microsoft.com/office/drawing/2014/main" id="{3783A587-40B0-4BE4-B3C4-C402D86944C4}"/>
                </a:ext>
              </a:extLst>
            </p:cNvPr>
            <p:cNvSpPr txBox="1"/>
            <p:nvPr/>
          </p:nvSpPr>
          <p:spPr>
            <a:xfrm>
              <a:off x="5127769" y="2009165"/>
              <a:ext cx="1037445" cy="369332"/>
            </a:xfrm>
            <a:prstGeom prst="rect">
              <a:avLst/>
            </a:prstGeom>
            <a:noFill/>
          </p:spPr>
          <p:txBody>
            <a:bodyPr wrap="square" rtlCol="0">
              <a:spAutoFit/>
            </a:bodyPr>
            <a:lstStyle/>
            <a:p>
              <a:r>
                <a:rPr lang="en-US" dirty="0"/>
                <a:t>RX (PA7)</a:t>
              </a:r>
              <a:endParaRPr lang="x-none" dirty="0"/>
            </a:p>
          </p:txBody>
        </p:sp>
        <p:sp>
          <p:nvSpPr>
            <p:cNvPr id="81" name="TextBox 80">
              <a:extLst>
                <a:ext uri="{FF2B5EF4-FFF2-40B4-BE49-F238E27FC236}">
                  <a16:creationId xmlns:a16="http://schemas.microsoft.com/office/drawing/2014/main" id="{3EE56A86-CDDC-42E0-86ED-3C22D4F70961}"/>
                </a:ext>
              </a:extLst>
            </p:cNvPr>
            <p:cNvSpPr txBox="1"/>
            <p:nvPr/>
          </p:nvSpPr>
          <p:spPr>
            <a:xfrm>
              <a:off x="5339940" y="3150658"/>
              <a:ext cx="625686" cy="369332"/>
            </a:xfrm>
            <a:prstGeom prst="rect">
              <a:avLst/>
            </a:prstGeom>
            <a:noFill/>
          </p:spPr>
          <p:txBody>
            <a:bodyPr wrap="square" rtlCol="0">
              <a:spAutoFit/>
            </a:bodyPr>
            <a:lstStyle/>
            <a:p>
              <a:r>
                <a:rPr lang="en-US" dirty="0"/>
                <a:t>GND</a:t>
              </a:r>
              <a:endParaRPr lang="x-none" dirty="0"/>
            </a:p>
          </p:txBody>
        </p:sp>
        <p:sp>
          <p:nvSpPr>
            <p:cNvPr id="82" name="TextBox 81">
              <a:extLst>
                <a:ext uri="{FF2B5EF4-FFF2-40B4-BE49-F238E27FC236}">
                  <a16:creationId xmlns:a16="http://schemas.microsoft.com/office/drawing/2014/main" id="{56E010E8-FB15-4B86-947B-3EF37ADC56BA}"/>
                </a:ext>
              </a:extLst>
            </p:cNvPr>
            <p:cNvSpPr txBox="1"/>
            <p:nvPr/>
          </p:nvSpPr>
          <p:spPr>
            <a:xfrm>
              <a:off x="2206298" y="3153344"/>
              <a:ext cx="625686" cy="369332"/>
            </a:xfrm>
            <a:prstGeom prst="rect">
              <a:avLst/>
            </a:prstGeom>
            <a:noFill/>
          </p:spPr>
          <p:txBody>
            <a:bodyPr wrap="square" rtlCol="0">
              <a:spAutoFit/>
            </a:bodyPr>
            <a:lstStyle/>
            <a:p>
              <a:r>
                <a:rPr lang="en-US" dirty="0"/>
                <a:t>GND</a:t>
              </a:r>
              <a:endParaRPr lang="x-none" dirty="0"/>
            </a:p>
          </p:txBody>
        </p:sp>
        <p:sp>
          <p:nvSpPr>
            <p:cNvPr id="83" name="TextBox 82">
              <a:extLst>
                <a:ext uri="{FF2B5EF4-FFF2-40B4-BE49-F238E27FC236}">
                  <a16:creationId xmlns:a16="http://schemas.microsoft.com/office/drawing/2014/main" id="{9A34756E-96DC-40CC-A3B7-0B1FBAEB5E0C}"/>
                </a:ext>
              </a:extLst>
            </p:cNvPr>
            <p:cNvSpPr txBox="1"/>
            <p:nvPr/>
          </p:nvSpPr>
          <p:spPr>
            <a:xfrm>
              <a:off x="2310815" y="2038308"/>
              <a:ext cx="625686" cy="369332"/>
            </a:xfrm>
            <a:prstGeom prst="rect">
              <a:avLst/>
            </a:prstGeom>
            <a:noFill/>
          </p:spPr>
          <p:txBody>
            <a:bodyPr wrap="square" rtlCol="0">
              <a:spAutoFit/>
            </a:bodyPr>
            <a:lstStyle/>
            <a:p>
              <a:r>
                <a:rPr lang="en-US" dirty="0"/>
                <a:t>TX</a:t>
              </a:r>
              <a:endParaRPr lang="x-none" dirty="0"/>
            </a:p>
          </p:txBody>
        </p:sp>
        <p:sp>
          <p:nvSpPr>
            <p:cNvPr id="84" name="TextBox 83">
              <a:extLst>
                <a:ext uri="{FF2B5EF4-FFF2-40B4-BE49-F238E27FC236}">
                  <a16:creationId xmlns:a16="http://schemas.microsoft.com/office/drawing/2014/main" id="{2C3638AD-B3DB-4CE4-8CFB-BA19DCD39017}"/>
                </a:ext>
              </a:extLst>
            </p:cNvPr>
            <p:cNvSpPr txBox="1"/>
            <p:nvPr/>
          </p:nvSpPr>
          <p:spPr>
            <a:xfrm>
              <a:off x="3544533" y="1660000"/>
              <a:ext cx="963151" cy="369332"/>
            </a:xfrm>
            <a:prstGeom prst="rect">
              <a:avLst/>
            </a:prstGeom>
            <a:noFill/>
          </p:spPr>
          <p:txBody>
            <a:bodyPr wrap="square" rtlCol="0">
              <a:spAutoFit/>
            </a:bodyPr>
            <a:lstStyle/>
            <a:p>
              <a:r>
                <a:rPr lang="en-US" dirty="0"/>
                <a:t>R1 5K</a:t>
              </a:r>
              <a:r>
                <a:rPr lang="el-GR" dirty="0">
                  <a:latin typeface="Old English Text MT" panose="03040902040508030806" pitchFamily="66" charset="0"/>
                </a:rPr>
                <a:t>Ω</a:t>
              </a:r>
              <a:endParaRPr lang="x-none" dirty="0"/>
            </a:p>
          </p:txBody>
        </p:sp>
        <p:sp>
          <p:nvSpPr>
            <p:cNvPr id="85" name="TextBox 84">
              <a:extLst>
                <a:ext uri="{FF2B5EF4-FFF2-40B4-BE49-F238E27FC236}">
                  <a16:creationId xmlns:a16="http://schemas.microsoft.com/office/drawing/2014/main" id="{EC3841E9-0C90-4346-9942-F33C3D1DAB98}"/>
                </a:ext>
              </a:extLst>
            </p:cNvPr>
            <p:cNvSpPr txBox="1"/>
            <p:nvPr/>
          </p:nvSpPr>
          <p:spPr>
            <a:xfrm>
              <a:off x="3516570" y="2457890"/>
              <a:ext cx="963151" cy="646331"/>
            </a:xfrm>
            <a:prstGeom prst="rect">
              <a:avLst/>
            </a:prstGeom>
            <a:noFill/>
          </p:spPr>
          <p:txBody>
            <a:bodyPr wrap="square" rtlCol="0">
              <a:spAutoFit/>
            </a:bodyPr>
            <a:lstStyle/>
            <a:p>
              <a:pPr algn="ctr"/>
              <a:r>
                <a:rPr lang="en-US" dirty="0"/>
                <a:t>R2</a:t>
              </a:r>
            </a:p>
            <a:p>
              <a:pPr algn="ctr"/>
              <a:r>
                <a:rPr lang="en-US" dirty="0"/>
                <a:t>10K</a:t>
              </a:r>
              <a:r>
                <a:rPr lang="el-GR" dirty="0">
                  <a:latin typeface="Old English Text MT" panose="03040902040508030806" pitchFamily="66" charset="0"/>
                </a:rPr>
                <a:t>Ω</a:t>
              </a:r>
              <a:endParaRPr lang="x-none" dirty="0"/>
            </a:p>
          </p:txBody>
        </p:sp>
        <p:sp>
          <p:nvSpPr>
            <p:cNvPr id="86" name="TextBox 85">
              <a:extLst>
                <a:ext uri="{FF2B5EF4-FFF2-40B4-BE49-F238E27FC236}">
                  <a16:creationId xmlns:a16="http://schemas.microsoft.com/office/drawing/2014/main" id="{47C32DB1-0DA1-4423-89DC-CF25ED42087B}"/>
                </a:ext>
              </a:extLst>
            </p:cNvPr>
            <p:cNvSpPr txBox="1"/>
            <p:nvPr/>
          </p:nvSpPr>
          <p:spPr>
            <a:xfrm>
              <a:off x="1602774" y="968224"/>
              <a:ext cx="1832734" cy="830997"/>
            </a:xfrm>
            <a:prstGeom prst="rect">
              <a:avLst/>
            </a:prstGeom>
            <a:noFill/>
          </p:spPr>
          <p:txBody>
            <a:bodyPr wrap="square" rtlCol="0">
              <a:spAutoFit/>
            </a:bodyPr>
            <a:lstStyle/>
            <a:p>
              <a:pPr algn="ctr"/>
              <a:r>
                <a:rPr lang="en-US" sz="2400" dirty="0">
                  <a:solidFill>
                    <a:srgbClr val="FF0000"/>
                  </a:solidFill>
                </a:rPr>
                <a:t>Gemalto Modem</a:t>
              </a:r>
              <a:endParaRPr lang="x-none" sz="2400" dirty="0">
                <a:solidFill>
                  <a:srgbClr val="FF0000"/>
                </a:solidFill>
              </a:endParaRPr>
            </a:p>
          </p:txBody>
        </p:sp>
        <p:sp>
          <p:nvSpPr>
            <p:cNvPr id="87" name="TextBox 86">
              <a:extLst>
                <a:ext uri="{FF2B5EF4-FFF2-40B4-BE49-F238E27FC236}">
                  <a16:creationId xmlns:a16="http://schemas.microsoft.com/office/drawing/2014/main" id="{B1C2F994-161C-4A95-9496-D0412861E46A}"/>
                </a:ext>
              </a:extLst>
            </p:cNvPr>
            <p:cNvSpPr txBox="1"/>
            <p:nvPr/>
          </p:nvSpPr>
          <p:spPr>
            <a:xfrm>
              <a:off x="4730124" y="1091911"/>
              <a:ext cx="1832734" cy="461665"/>
            </a:xfrm>
            <a:prstGeom prst="rect">
              <a:avLst/>
            </a:prstGeom>
            <a:noFill/>
          </p:spPr>
          <p:txBody>
            <a:bodyPr wrap="square" rtlCol="0">
              <a:spAutoFit/>
            </a:bodyPr>
            <a:lstStyle/>
            <a:p>
              <a:pPr algn="ctr"/>
              <a:r>
                <a:rPr lang="en-US" sz="2400" dirty="0">
                  <a:solidFill>
                    <a:srgbClr val="FF0000"/>
                  </a:solidFill>
                </a:rPr>
                <a:t>STK</a:t>
              </a:r>
              <a:endParaRPr lang="x-none" sz="2400" dirty="0">
                <a:solidFill>
                  <a:srgbClr val="FF0000"/>
                </a:solidFill>
              </a:endParaRPr>
            </a:p>
          </p:txBody>
        </p:sp>
      </p:grpSp>
    </p:spTree>
    <p:extLst>
      <p:ext uri="{BB962C8B-B14F-4D97-AF65-F5344CB8AC3E}">
        <p14:creationId xmlns:p14="http://schemas.microsoft.com/office/powerpoint/2010/main" val="195108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C744-77B0-4C4F-A3C6-95ED67F06403}"/>
              </a:ext>
            </a:extLst>
          </p:cNvPr>
          <p:cNvSpPr>
            <a:spLocks noGrp="1"/>
          </p:cNvSpPr>
          <p:nvPr>
            <p:ph type="title"/>
          </p:nvPr>
        </p:nvSpPr>
        <p:spPr/>
        <p:txBody>
          <a:bodyPr/>
          <a:lstStyle/>
          <a:p>
            <a:r>
              <a:rPr lang="en-US" dirty="0"/>
              <a:t>Part 2 – Guidance cont’d</a:t>
            </a:r>
            <a:endParaRPr lang="x-none" dirty="0"/>
          </a:p>
        </p:txBody>
      </p:sp>
      <p:sp>
        <p:nvSpPr>
          <p:cNvPr id="3" name="Content Placeholder 2">
            <a:extLst>
              <a:ext uri="{FF2B5EF4-FFF2-40B4-BE49-F238E27FC236}">
                <a16:creationId xmlns:a16="http://schemas.microsoft.com/office/drawing/2014/main" id="{54780660-94C2-418A-99CE-AE33F2565CC1}"/>
              </a:ext>
            </a:extLst>
          </p:cNvPr>
          <p:cNvSpPr>
            <a:spLocks noGrp="1"/>
          </p:cNvSpPr>
          <p:nvPr>
            <p:ph idx="1"/>
          </p:nvPr>
        </p:nvSpPr>
        <p:spPr>
          <a:xfrm>
            <a:off x="1097280" y="1845733"/>
            <a:ext cx="10058400" cy="4464531"/>
          </a:xfrm>
        </p:spPr>
        <p:txBody>
          <a:bodyPr>
            <a:normAutofit/>
          </a:bodyPr>
          <a:lstStyle/>
          <a:p>
            <a:r>
              <a:rPr lang="en-US" dirty="0"/>
              <a:t>Modem RX (5V)       STK TX (3.3V)</a:t>
            </a:r>
          </a:p>
          <a:p>
            <a:endParaRPr lang="en-US" dirty="0"/>
          </a:p>
          <a:p>
            <a:endParaRPr lang="en-US" dirty="0"/>
          </a:p>
          <a:p>
            <a:endParaRPr lang="en-US" dirty="0"/>
          </a:p>
          <a:p>
            <a:endParaRPr lang="en-US" dirty="0"/>
          </a:p>
          <a:p>
            <a:endParaRPr lang="en-US" dirty="0"/>
          </a:p>
          <a:p>
            <a:endParaRPr lang="en-US" dirty="0"/>
          </a:p>
          <a:p>
            <a:endParaRPr lang="en-US" dirty="0"/>
          </a:p>
          <a:p>
            <a:r>
              <a:rPr lang="en-US" dirty="0"/>
              <a:t>3.36V is needed to received a signal… we got 3.3V.</a:t>
            </a:r>
          </a:p>
          <a:p>
            <a:r>
              <a:rPr lang="en-US" dirty="0"/>
              <a:t>Let’s just connect it and see if it works!</a:t>
            </a:r>
          </a:p>
          <a:p>
            <a:endParaRPr lang="x-none" dirty="0"/>
          </a:p>
        </p:txBody>
      </p:sp>
      <p:cxnSp>
        <p:nvCxnSpPr>
          <p:cNvPr id="5" name="Straight Arrow Connector 4">
            <a:extLst>
              <a:ext uri="{FF2B5EF4-FFF2-40B4-BE49-F238E27FC236}">
                <a16:creationId xmlns:a16="http://schemas.microsoft.com/office/drawing/2014/main" id="{2C679DA4-0818-4F08-8481-6041F1EF1D5B}"/>
              </a:ext>
            </a:extLst>
          </p:cNvPr>
          <p:cNvCxnSpPr/>
          <p:nvPr/>
        </p:nvCxnSpPr>
        <p:spPr>
          <a:xfrm>
            <a:off x="2862161" y="2020824"/>
            <a:ext cx="265176"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7FD125-B1A1-4AD1-B2FA-1B2EB1D61B25}"/>
              </a:ext>
            </a:extLst>
          </p:cNvPr>
          <p:cNvPicPr>
            <a:picLocks noChangeAspect="1"/>
          </p:cNvPicPr>
          <p:nvPr/>
        </p:nvPicPr>
        <p:blipFill>
          <a:blip r:embed="rId2"/>
          <a:stretch>
            <a:fillRect/>
          </a:stretch>
        </p:blipFill>
        <p:spPr>
          <a:xfrm>
            <a:off x="1383030" y="2354284"/>
            <a:ext cx="9772650" cy="3181350"/>
          </a:xfrm>
          <a:prstGeom prst="rect">
            <a:avLst/>
          </a:prstGeom>
        </p:spPr>
      </p:pic>
    </p:spTree>
    <p:extLst>
      <p:ext uri="{BB962C8B-B14F-4D97-AF65-F5344CB8AC3E}">
        <p14:creationId xmlns:p14="http://schemas.microsoft.com/office/powerpoint/2010/main" val="1987208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C744-77B0-4C4F-A3C6-95ED67F06403}"/>
              </a:ext>
            </a:extLst>
          </p:cNvPr>
          <p:cNvSpPr>
            <a:spLocks noGrp="1"/>
          </p:cNvSpPr>
          <p:nvPr>
            <p:ph type="title"/>
          </p:nvPr>
        </p:nvSpPr>
        <p:spPr/>
        <p:txBody>
          <a:bodyPr/>
          <a:lstStyle/>
          <a:p>
            <a:r>
              <a:rPr lang="en-US" dirty="0"/>
              <a:t>Part 2 – Guidance cont’d</a:t>
            </a:r>
            <a:endParaRPr lang="x-none" dirty="0"/>
          </a:p>
        </p:txBody>
      </p:sp>
      <p:grpSp>
        <p:nvGrpSpPr>
          <p:cNvPr id="4" name="Group 3">
            <a:extLst>
              <a:ext uri="{FF2B5EF4-FFF2-40B4-BE49-F238E27FC236}">
                <a16:creationId xmlns:a16="http://schemas.microsoft.com/office/drawing/2014/main" id="{C3BF4317-122B-4155-9AC5-331A2907DE54}"/>
              </a:ext>
            </a:extLst>
          </p:cNvPr>
          <p:cNvGrpSpPr/>
          <p:nvPr/>
        </p:nvGrpSpPr>
        <p:grpSpPr>
          <a:xfrm>
            <a:off x="2342132" y="2029557"/>
            <a:ext cx="7568696" cy="3962683"/>
            <a:chOff x="1602774" y="968224"/>
            <a:chExt cx="4960084" cy="3229849"/>
          </a:xfrm>
        </p:grpSpPr>
        <p:grpSp>
          <p:nvGrpSpPr>
            <p:cNvPr id="5" name="Group 4">
              <a:extLst>
                <a:ext uri="{FF2B5EF4-FFF2-40B4-BE49-F238E27FC236}">
                  <a16:creationId xmlns:a16="http://schemas.microsoft.com/office/drawing/2014/main" id="{53F85F9D-905B-4754-9145-737A6C587327}"/>
                </a:ext>
              </a:extLst>
            </p:cNvPr>
            <p:cNvGrpSpPr/>
            <p:nvPr/>
          </p:nvGrpSpPr>
          <p:grpSpPr>
            <a:xfrm>
              <a:off x="1602774" y="968224"/>
              <a:ext cx="4960084" cy="2554452"/>
              <a:chOff x="1602774" y="968224"/>
              <a:chExt cx="4960084" cy="2554452"/>
            </a:xfrm>
          </p:grpSpPr>
          <p:cxnSp>
            <p:nvCxnSpPr>
              <p:cNvPr id="18" name="Straight Connector 17">
                <a:extLst>
                  <a:ext uri="{FF2B5EF4-FFF2-40B4-BE49-F238E27FC236}">
                    <a16:creationId xmlns:a16="http://schemas.microsoft.com/office/drawing/2014/main" id="{C66288AA-C932-4977-AFD7-CE3F274BFE00}"/>
                  </a:ext>
                </a:extLst>
              </p:cNvPr>
              <p:cNvCxnSpPr>
                <a:cxnSpLocks/>
              </p:cNvCxnSpPr>
              <p:nvPr/>
            </p:nvCxnSpPr>
            <p:spPr>
              <a:xfrm>
                <a:off x="2831984" y="2248250"/>
                <a:ext cx="755009" cy="0"/>
              </a:xfrm>
              <a:prstGeom prst="line">
                <a:avLst/>
              </a:prstGeom>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D1C2C22-EB4A-48B0-BAC7-3657C58C60A4}"/>
                  </a:ext>
                </a:extLst>
              </p:cNvPr>
              <p:cNvCxnSpPr>
                <a:cxnSpLocks/>
              </p:cNvCxnSpPr>
              <p:nvPr/>
            </p:nvCxnSpPr>
            <p:spPr>
              <a:xfrm>
                <a:off x="3586993" y="2248250"/>
                <a:ext cx="78996" cy="159390"/>
              </a:xfrm>
              <a:prstGeom prst="line">
                <a:avLst/>
              </a:prstGeom>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8B8A5A55-7D8C-41F6-B3FB-BBB19D38D992}"/>
                  </a:ext>
                </a:extLst>
              </p:cNvPr>
              <p:cNvCxnSpPr>
                <a:cxnSpLocks/>
              </p:cNvCxnSpPr>
              <p:nvPr/>
            </p:nvCxnSpPr>
            <p:spPr>
              <a:xfrm flipH="1">
                <a:off x="3665989" y="2088860"/>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4505CC70-EC48-4257-B0CF-0CFA5166F77C}"/>
                  </a:ext>
                </a:extLst>
              </p:cNvPr>
              <p:cNvCxnSpPr>
                <a:cxnSpLocks/>
              </p:cNvCxnSpPr>
              <p:nvPr/>
            </p:nvCxnSpPr>
            <p:spPr>
              <a:xfrm>
                <a:off x="3766657" y="2088860"/>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713849CC-0A9B-4872-A182-3AE59FCFD81B}"/>
                  </a:ext>
                </a:extLst>
              </p:cNvPr>
              <p:cNvCxnSpPr>
                <a:cxnSpLocks/>
              </p:cNvCxnSpPr>
              <p:nvPr/>
            </p:nvCxnSpPr>
            <p:spPr>
              <a:xfrm flipH="1">
                <a:off x="3868723" y="2088860"/>
                <a:ext cx="100668" cy="318780"/>
              </a:xfrm>
              <a:prstGeom prst="line">
                <a:avLst/>
              </a:prstGeom>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C2B3815A-67D7-4658-B038-E63F6416E96D}"/>
                  </a:ext>
                </a:extLst>
              </p:cNvPr>
              <p:cNvCxnSpPr>
                <a:cxnSpLocks/>
              </p:cNvCxnSpPr>
              <p:nvPr/>
            </p:nvCxnSpPr>
            <p:spPr>
              <a:xfrm>
                <a:off x="3961002" y="2088860"/>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82B132B7-785F-4154-8A12-02F8C1486CE7}"/>
                  </a:ext>
                </a:extLst>
              </p:cNvPr>
              <p:cNvCxnSpPr>
                <a:cxnSpLocks/>
              </p:cNvCxnSpPr>
              <p:nvPr/>
            </p:nvCxnSpPr>
            <p:spPr>
              <a:xfrm flipH="1">
                <a:off x="4054679" y="2088860"/>
                <a:ext cx="100668" cy="318780"/>
              </a:xfrm>
              <a:prstGeom prst="line">
                <a:avLst/>
              </a:prstGeom>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E9209B77-29E9-4AF4-BF53-63D3ACC56440}"/>
                  </a:ext>
                </a:extLst>
              </p:cNvPr>
              <p:cNvCxnSpPr>
                <a:cxnSpLocks/>
              </p:cNvCxnSpPr>
              <p:nvPr/>
            </p:nvCxnSpPr>
            <p:spPr>
              <a:xfrm>
                <a:off x="4148356" y="2088860"/>
                <a:ext cx="72705" cy="159390"/>
              </a:xfrm>
              <a:prstGeom prst="line">
                <a:avLst/>
              </a:prstGeom>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88B86167-B186-45CE-95FE-37A673F11F9E}"/>
                  </a:ext>
                </a:extLst>
              </p:cNvPr>
              <p:cNvCxnSpPr>
                <a:cxnSpLocks/>
              </p:cNvCxnSpPr>
              <p:nvPr/>
            </p:nvCxnSpPr>
            <p:spPr>
              <a:xfrm>
                <a:off x="4221061" y="2248250"/>
                <a:ext cx="755009" cy="0"/>
              </a:xfrm>
              <a:prstGeom prst="line">
                <a:avLst/>
              </a:prstGeom>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15E723DD-5A91-431A-898B-2F7CC8961A07}"/>
                  </a:ext>
                </a:extLst>
              </p:cNvPr>
              <p:cNvCxnSpPr>
                <a:cxnSpLocks/>
              </p:cNvCxnSpPr>
              <p:nvPr/>
            </p:nvCxnSpPr>
            <p:spPr>
              <a:xfrm flipV="1">
                <a:off x="4479721" y="2248250"/>
                <a:ext cx="0" cy="226502"/>
              </a:xfrm>
              <a:prstGeom prst="line">
                <a:avLst/>
              </a:prstGeom>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ACC17E6C-46CE-4DD4-B7EE-266D6B7C3358}"/>
                  </a:ext>
                </a:extLst>
              </p:cNvPr>
              <p:cNvCxnSpPr>
                <a:cxnSpLocks/>
              </p:cNvCxnSpPr>
              <p:nvPr/>
            </p:nvCxnSpPr>
            <p:spPr>
              <a:xfrm>
                <a:off x="2822196" y="3335324"/>
                <a:ext cx="2148281" cy="0"/>
              </a:xfrm>
              <a:prstGeom prst="line">
                <a:avLst/>
              </a:prstGeom>
              <a:ln/>
            </p:spPr>
            <p:style>
              <a:lnRef idx="3">
                <a:schemeClr val="dk1"/>
              </a:lnRef>
              <a:fillRef idx="0">
                <a:schemeClr val="dk1"/>
              </a:fillRef>
              <a:effectRef idx="2">
                <a:schemeClr val="dk1"/>
              </a:effectRef>
              <a:fontRef idx="minor">
                <a:schemeClr val="tx1"/>
              </a:fontRef>
            </p:style>
          </p:cxnSp>
          <p:grpSp>
            <p:nvGrpSpPr>
              <p:cNvPr id="29" name="Group 28">
                <a:extLst>
                  <a:ext uri="{FF2B5EF4-FFF2-40B4-BE49-F238E27FC236}">
                    <a16:creationId xmlns:a16="http://schemas.microsoft.com/office/drawing/2014/main" id="{02899995-78BF-45EE-89D1-ED1285FDD50B}"/>
                  </a:ext>
                </a:extLst>
              </p:cNvPr>
              <p:cNvGrpSpPr/>
              <p:nvPr/>
            </p:nvGrpSpPr>
            <p:grpSpPr>
              <a:xfrm rot="5400000">
                <a:off x="4162687" y="2632396"/>
                <a:ext cx="634068" cy="318780"/>
                <a:chOff x="5274578" y="1855367"/>
                <a:chExt cx="634068" cy="318780"/>
              </a:xfrm>
            </p:grpSpPr>
            <p:cxnSp>
              <p:nvCxnSpPr>
                <p:cNvPr id="39" name="Straight Connector 38">
                  <a:extLst>
                    <a:ext uri="{FF2B5EF4-FFF2-40B4-BE49-F238E27FC236}">
                      <a16:creationId xmlns:a16="http://schemas.microsoft.com/office/drawing/2014/main" id="{472A67EE-A634-4808-B4AC-E9E6C1EB80F0}"/>
                    </a:ext>
                  </a:extLst>
                </p:cNvPr>
                <p:cNvCxnSpPr>
                  <a:cxnSpLocks/>
                </p:cNvCxnSpPr>
                <p:nvPr/>
              </p:nvCxnSpPr>
              <p:spPr>
                <a:xfrm>
                  <a:off x="5274578" y="2014757"/>
                  <a:ext cx="78996" cy="159390"/>
                </a:xfrm>
                <a:prstGeom prst="line">
                  <a:avLst/>
                </a:prstGeom>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E9B7A5BB-31D1-44C2-B9DF-51BC2667EEC8}"/>
                    </a:ext>
                  </a:extLst>
                </p:cNvPr>
                <p:cNvCxnSpPr>
                  <a:cxnSpLocks/>
                </p:cNvCxnSpPr>
                <p:nvPr/>
              </p:nvCxnSpPr>
              <p:spPr>
                <a:xfrm flipH="1">
                  <a:off x="5353574" y="1855367"/>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D6406128-922A-4818-A456-3DF60A779361}"/>
                    </a:ext>
                  </a:extLst>
                </p:cNvPr>
                <p:cNvCxnSpPr>
                  <a:cxnSpLocks/>
                </p:cNvCxnSpPr>
                <p:nvPr/>
              </p:nvCxnSpPr>
              <p:spPr>
                <a:xfrm>
                  <a:off x="5454242" y="1855367"/>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83E97692-8414-443F-A824-F7FDB16A1449}"/>
                    </a:ext>
                  </a:extLst>
                </p:cNvPr>
                <p:cNvCxnSpPr>
                  <a:cxnSpLocks/>
                </p:cNvCxnSpPr>
                <p:nvPr/>
              </p:nvCxnSpPr>
              <p:spPr>
                <a:xfrm flipH="1">
                  <a:off x="5556308" y="1855367"/>
                  <a:ext cx="100668" cy="318780"/>
                </a:xfrm>
                <a:prstGeom prst="line">
                  <a:avLst/>
                </a:prstGeom>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408C6315-5441-4CF2-8182-1397BE4949A0}"/>
                    </a:ext>
                  </a:extLst>
                </p:cNvPr>
                <p:cNvCxnSpPr>
                  <a:cxnSpLocks/>
                </p:cNvCxnSpPr>
                <p:nvPr/>
              </p:nvCxnSpPr>
              <p:spPr>
                <a:xfrm>
                  <a:off x="5648587" y="1855367"/>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B1A4DB04-384C-4189-8EBD-1278967D96EF}"/>
                    </a:ext>
                  </a:extLst>
                </p:cNvPr>
                <p:cNvCxnSpPr>
                  <a:cxnSpLocks/>
                </p:cNvCxnSpPr>
                <p:nvPr/>
              </p:nvCxnSpPr>
              <p:spPr>
                <a:xfrm flipH="1">
                  <a:off x="5742264" y="1855367"/>
                  <a:ext cx="100668" cy="318780"/>
                </a:xfrm>
                <a:prstGeom prst="line">
                  <a:avLst/>
                </a:prstGeom>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B1B8672D-64FA-4CA9-A564-F67099CFE0A7}"/>
                    </a:ext>
                  </a:extLst>
                </p:cNvPr>
                <p:cNvCxnSpPr>
                  <a:cxnSpLocks/>
                </p:cNvCxnSpPr>
                <p:nvPr/>
              </p:nvCxnSpPr>
              <p:spPr>
                <a:xfrm>
                  <a:off x="5835941" y="1855367"/>
                  <a:ext cx="72705" cy="159390"/>
                </a:xfrm>
                <a:prstGeom prst="line">
                  <a:avLst/>
                </a:prstGeom>
                <a:ln/>
              </p:spPr>
              <p:style>
                <a:lnRef idx="3">
                  <a:schemeClr val="dk1"/>
                </a:lnRef>
                <a:fillRef idx="0">
                  <a:schemeClr val="dk1"/>
                </a:fillRef>
                <a:effectRef idx="2">
                  <a:schemeClr val="dk1"/>
                </a:effectRef>
                <a:fontRef idx="minor">
                  <a:schemeClr val="tx1"/>
                </a:fontRef>
              </p:style>
            </p:cxnSp>
          </p:grpSp>
          <p:cxnSp>
            <p:nvCxnSpPr>
              <p:cNvPr id="30" name="Straight Connector 29">
                <a:extLst>
                  <a:ext uri="{FF2B5EF4-FFF2-40B4-BE49-F238E27FC236}">
                    <a16:creationId xmlns:a16="http://schemas.microsoft.com/office/drawing/2014/main" id="{2C30079A-CC4A-425C-81C9-75F7FFA316F4}"/>
                  </a:ext>
                </a:extLst>
              </p:cNvPr>
              <p:cNvCxnSpPr>
                <a:cxnSpLocks/>
              </p:cNvCxnSpPr>
              <p:nvPr/>
            </p:nvCxnSpPr>
            <p:spPr>
              <a:xfrm flipV="1">
                <a:off x="4492304" y="3108822"/>
                <a:ext cx="0" cy="226502"/>
              </a:xfrm>
              <a:prstGeom prst="line">
                <a:avLst/>
              </a:prstGeom>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5B42E729-4E30-409A-BD1C-9AE169102B95}"/>
                  </a:ext>
                </a:extLst>
              </p:cNvPr>
              <p:cNvSpPr txBox="1"/>
              <p:nvPr/>
            </p:nvSpPr>
            <p:spPr>
              <a:xfrm>
                <a:off x="5127769" y="2009165"/>
                <a:ext cx="1037445" cy="369332"/>
              </a:xfrm>
              <a:prstGeom prst="rect">
                <a:avLst/>
              </a:prstGeom>
              <a:noFill/>
            </p:spPr>
            <p:txBody>
              <a:bodyPr wrap="square" rtlCol="0">
                <a:spAutoFit/>
              </a:bodyPr>
              <a:lstStyle/>
              <a:p>
                <a:r>
                  <a:rPr lang="en-US" dirty="0"/>
                  <a:t>RX (PA7)</a:t>
                </a:r>
                <a:endParaRPr lang="x-none" dirty="0"/>
              </a:p>
            </p:txBody>
          </p:sp>
          <p:sp>
            <p:nvSpPr>
              <p:cNvPr id="32" name="TextBox 31">
                <a:extLst>
                  <a:ext uri="{FF2B5EF4-FFF2-40B4-BE49-F238E27FC236}">
                    <a16:creationId xmlns:a16="http://schemas.microsoft.com/office/drawing/2014/main" id="{710CF1D2-A739-4866-856C-98009814D4D9}"/>
                  </a:ext>
                </a:extLst>
              </p:cNvPr>
              <p:cNvSpPr txBox="1"/>
              <p:nvPr/>
            </p:nvSpPr>
            <p:spPr>
              <a:xfrm>
                <a:off x="5339940" y="3150658"/>
                <a:ext cx="625686" cy="369332"/>
              </a:xfrm>
              <a:prstGeom prst="rect">
                <a:avLst/>
              </a:prstGeom>
              <a:noFill/>
            </p:spPr>
            <p:txBody>
              <a:bodyPr wrap="square" rtlCol="0">
                <a:spAutoFit/>
              </a:bodyPr>
              <a:lstStyle/>
              <a:p>
                <a:r>
                  <a:rPr lang="en-US" dirty="0"/>
                  <a:t>GND</a:t>
                </a:r>
                <a:endParaRPr lang="x-none" dirty="0"/>
              </a:p>
            </p:txBody>
          </p:sp>
          <p:sp>
            <p:nvSpPr>
              <p:cNvPr id="33" name="TextBox 32">
                <a:extLst>
                  <a:ext uri="{FF2B5EF4-FFF2-40B4-BE49-F238E27FC236}">
                    <a16:creationId xmlns:a16="http://schemas.microsoft.com/office/drawing/2014/main" id="{49040214-44CA-4644-B639-F52727EE0151}"/>
                  </a:ext>
                </a:extLst>
              </p:cNvPr>
              <p:cNvSpPr txBox="1"/>
              <p:nvPr/>
            </p:nvSpPr>
            <p:spPr>
              <a:xfrm>
                <a:off x="2206298" y="3153344"/>
                <a:ext cx="625686" cy="369332"/>
              </a:xfrm>
              <a:prstGeom prst="rect">
                <a:avLst/>
              </a:prstGeom>
              <a:noFill/>
            </p:spPr>
            <p:txBody>
              <a:bodyPr wrap="square" rtlCol="0">
                <a:spAutoFit/>
              </a:bodyPr>
              <a:lstStyle/>
              <a:p>
                <a:r>
                  <a:rPr lang="en-US" dirty="0"/>
                  <a:t>GND</a:t>
                </a:r>
                <a:endParaRPr lang="x-none" dirty="0"/>
              </a:p>
            </p:txBody>
          </p:sp>
          <p:sp>
            <p:nvSpPr>
              <p:cNvPr id="34" name="TextBox 33">
                <a:extLst>
                  <a:ext uri="{FF2B5EF4-FFF2-40B4-BE49-F238E27FC236}">
                    <a16:creationId xmlns:a16="http://schemas.microsoft.com/office/drawing/2014/main" id="{EEE9BAC3-4DAE-45D3-8EE6-29D847BA2271}"/>
                  </a:ext>
                </a:extLst>
              </p:cNvPr>
              <p:cNvSpPr txBox="1"/>
              <p:nvPr/>
            </p:nvSpPr>
            <p:spPr>
              <a:xfrm>
                <a:off x="2310815" y="2038308"/>
                <a:ext cx="625686" cy="369332"/>
              </a:xfrm>
              <a:prstGeom prst="rect">
                <a:avLst/>
              </a:prstGeom>
              <a:noFill/>
            </p:spPr>
            <p:txBody>
              <a:bodyPr wrap="square" rtlCol="0">
                <a:spAutoFit/>
              </a:bodyPr>
              <a:lstStyle/>
              <a:p>
                <a:r>
                  <a:rPr lang="en-US" dirty="0"/>
                  <a:t>TX</a:t>
                </a:r>
                <a:endParaRPr lang="x-none" dirty="0"/>
              </a:p>
            </p:txBody>
          </p:sp>
          <p:sp>
            <p:nvSpPr>
              <p:cNvPr id="35" name="TextBox 34">
                <a:extLst>
                  <a:ext uri="{FF2B5EF4-FFF2-40B4-BE49-F238E27FC236}">
                    <a16:creationId xmlns:a16="http://schemas.microsoft.com/office/drawing/2014/main" id="{59F6ED10-DD7A-43D2-B2DB-6E04E2866155}"/>
                  </a:ext>
                </a:extLst>
              </p:cNvPr>
              <p:cNvSpPr txBox="1"/>
              <p:nvPr/>
            </p:nvSpPr>
            <p:spPr>
              <a:xfrm>
                <a:off x="3544533" y="1660000"/>
                <a:ext cx="963151" cy="369332"/>
              </a:xfrm>
              <a:prstGeom prst="rect">
                <a:avLst/>
              </a:prstGeom>
              <a:noFill/>
            </p:spPr>
            <p:txBody>
              <a:bodyPr wrap="square" rtlCol="0">
                <a:spAutoFit/>
              </a:bodyPr>
              <a:lstStyle/>
              <a:p>
                <a:r>
                  <a:rPr lang="en-US" dirty="0"/>
                  <a:t>R1 5K</a:t>
                </a:r>
                <a:r>
                  <a:rPr lang="el-GR" dirty="0">
                    <a:latin typeface="Old English Text MT" panose="03040902040508030806" pitchFamily="66" charset="0"/>
                  </a:rPr>
                  <a:t>Ω</a:t>
                </a:r>
                <a:endParaRPr lang="x-none" dirty="0"/>
              </a:p>
            </p:txBody>
          </p:sp>
          <p:sp>
            <p:nvSpPr>
              <p:cNvPr id="36" name="TextBox 35">
                <a:extLst>
                  <a:ext uri="{FF2B5EF4-FFF2-40B4-BE49-F238E27FC236}">
                    <a16:creationId xmlns:a16="http://schemas.microsoft.com/office/drawing/2014/main" id="{34EAC427-8E7D-4290-A6E9-E65EB861EDEB}"/>
                  </a:ext>
                </a:extLst>
              </p:cNvPr>
              <p:cNvSpPr txBox="1"/>
              <p:nvPr/>
            </p:nvSpPr>
            <p:spPr>
              <a:xfrm>
                <a:off x="3516570" y="2457890"/>
                <a:ext cx="963151" cy="646331"/>
              </a:xfrm>
              <a:prstGeom prst="rect">
                <a:avLst/>
              </a:prstGeom>
              <a:noFill/>
            </p:spPr>
            <p:txBody>
              <a:bodyPr wrap="square" rtlCol="0">
                <a:spAutoFit/>
              </a:bodyPr>
              <a:lstStyle/>
              <a:p>
                <a:pPr algn="ctr"/>
                <a:r>
                  <a:rPr lang="en-US" dirty="0"/>
                  <a:t>R2</a:t>
                </a:r>
              </a:p>
              <a:p>
                <a:pPr algn="ctr"/>
                <a:r>
                  <a:rPr lang="en-US" dirty="0"/>
                  <a:t>10K</a:t>
                </a:r>
                <a:r>
                  <a:rPr lang="el-GR" dirty="0">
                    <a:latin typeface="Old English Text MT" panose="03040902040508030806" pitchFamily="66" charset="0"/>
                  </a:rPr>
                  <a:t>Ω</a:t>
                </a:r>
                <a:endParaRPr lang="x-none" dirty="0"/>
              </a:p>
            </p:txBody>
          </p:sp>
          <p:sp>
            <p:nvSpPr>
              <p:cNvPr id="37" name="TextBox 36">
                <a:extLst>
                  <a:ext uri="{FF2B5EF4-FFF2-40B4-BE49-F238E27FC236}">
                    <a16:creationId xmlns:a16="http://schemas.microsoft.com/office/drawing/2014/main" id="{0A612C5E-EB3B-4DC5-99C9-B7AE62BEFCA9}"/>
                  </a:ext>
                </a:extLst>
              </p:cNvPr>
              <p:cNvSpPr txBox="1"/>
              <p:nvPr/>
            </p:nvSpPr>
            <p:spPr>
              <a:xfrm>
                <a:off x="1602774" y="968224"/>
                <a:ext cx="1832734" cy="734362"/>
              </a:xfrm>
              <a:prstGeom prst="rect">
                <a:avLst/>
              </a:prstGeom>
              <a:noFill/>
            </p:spPr>
            <p:txBody>
              <a:bodyPr wrap="square" rtlCol="0">
                <a:spAutoFit/>
              </a:bodyPr>
              <a:lstStyle/>
              <a:p>
                <a:pPr algn="ctr"/>
                <a:r>
                  <a:rPr lang="en-US" sz="2400" dirty="0">
                    <a:solidFill>
                      <a:srgbClr val="FF0000"/>
                    </a:solidFill>
                  </a:rPr>
                  <a:t>Gemalto</a:t>
                </a:r>
              </a:p>
              <a:p>
                <a:pPr algn="ctr"/>
                <a:r>
                  <a:rPr lang="en-US" sz="2400" dirty="0">
                    <a:solidFill>
                      <a:srgbClr val="FF0000"/>
                    </a:solidFill>
                  </a:rPr>
                  <a:t>Modem</a:t>
                </a:r>
                <a:endParaRPr lang="x-none" sz="2400" dirty="0">
                  <a:solidFill>
                    <a:srgbClr val="FF0000"/>
                  </a:solidFill>
                </a:endParaRPr>
              </a:p>
            </p:txBody>
          </p:sp>
          <p:sp>
            <p:nvSpPr>
              <p:cNvPr id="38" name="TextBox 37">
                <a:extLst>
                  <a:ext uri="{FF2B5EF4-FFF2-40B4-BE49-F238E27FC236}">
                    <a16:creationId xmlns:a16="http://schemas.microsoft.com/office/drawing/2014/main" id="{DD75B122-4456-43ED-B5CC-6BC99AAC3A13}"/>
                  </a:ext>
                </a:extLst>
              </p:cNvPr>
              <p:cNvSpPr txBox="1"/>
              <p:nvPr/>
            </p:nvSpPr>
            <p:spPr>
              <a:xfrm>
                <a:off x="4730124" y="1091911"/>
                <a:ext cx="1832734" cy="461665"/>
              </a:xfrm>
              <a:prstGeom prst="rect">
                <a:avLst/>
              </a:prstGeom>
              <a:noFill/>
            </p:spPr>
            <p:txBody>
              <a:bodyPr wrap="square" rtlCol="0">
                <a:spAutoFit/>
              </a:bodyPr>
              <a:lstStyle/>
              <a:p>
                <a:pPr algn="ctr"/>
                <a:r>
                  <a:rPr lang="en-US" sz="2400" dirty="0">
                    <a:solidFill>
                      <a:srgbClr val="FF0000"/>
                    </a:solidFill>
                  </a:rPr>
                  <a:t>STK</a:t>
                </a:r>
                <a:endParaRPr lang="x-none" sz="2400" dirty="0">
                  <a:solidFill>
                    <a:srgbClr val="FF0000"/>
                  </a:solidFill>
                </a:endParaRPr>
              </a:p>
            </p:txBody>
          </p:sp>
        </p:grpSp>
        <p:cxnSp>
          <p:nvCxnSpPr>
            <p:cNvPr id="6" name="Straight Connector 5">
              <a:extLst>
                <a:ext uri="{FF2B5EF4-FFF2-40B4-BE49-F238E27FC236}">
                  <a16:creationId xmlns:a16="http://schemas.microsoft.com/office/drawing/2014/main" id="{7EECC64F-D6C1-4532-A2F2-4578F247B916}"/>
                </a:ext>
              </a:extLst>
            </p:cNvPr>
            <p:cNvCxnSpPr>
              <a:cxnSpLocks/>
            </p:cNvCxnSpPr>
            <p:nvPr/>
          </p:nvCxnSpPr>
          <p:spPr>
            <a:xfrm>
              <a:off x="2822196" y="4038683"/>
              <a:ext cx="755009" cy="0"/>
            </a:xfrm>
            <a:prstGeom prst="line">
              <a:avLst/>
            </a:prstGeom>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528B4AC-E5BE-47CE-91F5-3CE0A9C67A8B}"/>
                </a:ext>
              </a:extLst>
            </p:cNvPr>
            <p:cNvCxnSpPr>
              <a:cxnSpLocks/>
            </p:cNvCxnSpPr>
            <p:nvPr/>
          </p:nvCxnSpPr>
          <p:spPr>
            <a:xfrm>
              <a:off x="3577205" y="4038683"/>
              <a:ext cx="78996" cy="159390"/>
            </a:xfrm>
            <a:prstGeom prst="line">
              <a:avLst/>
            </a:prstGeom>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EB668CB-EF04-4481-B8EA-3325A2CD2B59}"/>
                </a:ext>
              </a:extLst>
            </p:cNvPr>
            <p:cNvCxnSpPr>
              <a:cxnSpLocks/>
            </p:cNvCxnSpPr>
            <p:nvPr/>
          </p:nvCxnSpPr>
          <p:spPr>
            <a:xfrm flipH="1">
              <a:off x="3656201" y="3879293"/>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C18F88B-FDE4-466F-8014-606508DF4D4C}"/>
                </a:ext>
              </a:extLst>
            </p:cNvPr>
            <p:cNvCxnSpPr>
              <a:cxnSpLocks/>
            </p:cNvCxnSpPr>
            <p:nvPr/>
          </p:nvCxnSpPr>
          <p:spPr>
            <a:xfrm>
              <a:off x="3756869" y="3879293"/>
              <a:ext cx="102066" cy="318780"/>
            </a:xfrm>
            <a:prstGeom prst="line">
              <a:avLst/>
            </a:prstGeom>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B78CDA2-35B6-49ED-BF5B-0599902D4308}"/>
                </a:ext>
              </a:extLst>
            </p:cNvPr>
            <p:cNvCxnSpPr>
              <a:cxnSpLocks/>
            </p:cNvCxnSpPr>
            <p:nvPr/>
          </p:nvCxnSpPr>
          <p:spPr>
            <a:xfrm flipH="1">
              <a:off x="3858935" y="3879293"/>
              <a:ext cx="100668" cy="318780"/>
            </a:xfrm>
            <a:prstGeom prst="line">
              <a:avLst/>
            </a:prstGeom>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638B0F5-2149-469F-9341-2D0572CB0876}"/>
                </a:ext>
              </a:extLst>
            </p:cNvPr>
            <p:cNvCxnSpPr>
              <a:cxnSpLocks/>
            </p:cNvCxnSpPr>
            <p:nvPr/>
          </p:nvCxnSpPr>
          <p:spPr>
            <a:xfrm flipH="1">
              <a:off x="4044891" y="3879293"/>
              <a:ext cx="100668" cy="318780"/>
            </a:xfrm>
            <a:prstGeom prst="line">
              <a:avLst/>
            </a:prstGeom>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1B85BE2B-13B0-4C22-9DAB-A9D6B56DFDF2}"/>
                </a:ext>
              </a:extLst>
            </p:cNvPr>
            <p:cNvCxnSpPr>
              <a:cxnSpLocks/>
            </p:cNvCxnSpPr>
            <p:nvPr/>
          </p:nvCxnSpPr>
          <p:spPr>
            <a:xfrm>
              <a:off x="4138568" y="3879293"/>
              <a:ext cx="72705" cy="159390"/>
            </a:xfrm>
            <a:prstGeom prst="line">
              <a:avLst/>
            </a:prstGeom>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10E2225-B870-458D-B2B2-D3E91F9F6D4F}"/>
                </a:ext>
              </a:extLst>
            </p:cNvPr>
            <p:cNvCxnSpPr>
              <a:cxnSpLocks/>
            </p:cNvCxnSpPr>
            <p:nvPr/>
          </p:nvCxnSpPr>
          <p:spPr>
            <a:xfrm>
              <a:off x="4211273" y="4038683"/>
              <a:ext cx="755009" cy="0"/>
            </a:xfrm>
            <a:prstGeom prst="line">
              <a:avLst/>
            </a:prstGeom>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3A088196-E9E5-4C5E-92F2-54D740012114}"/>
                </a:ext>
              </a:extLst>
            </p:cNvPr>
            <p:cNvSpPr txBox="1"/>
            <p:nvPr/>
          </p:nvSpPr>
          <p:spPr>
            <a:xfrm>
              <a:off x="5117981" y="3799598"/>
              <a:ext cx="1037445" cy="369332"/>
            </a:xfrm>
            <a:prstGeom prst="rect">
              <a:avLst/>
            </a:prstGeom>
            <a:noFill/>
          </p:spPr>
          <p:txBody>
            <a:bodyPr wrap="square" rtlCol="0">
              <a:spAutoFit/>
            </a:bodyPr>
            <a:lstStyle/>
            <a:p>
              <a:r>
                <a:rPr lang="en-US" dirty="0"/>
                <a:t>TX (PA6)</a:t>
              </a:r>
              <a:endParaRPr lang="x-none" dirty="0"/>
            </a:p>
          </p:txBody>
        </p:sp>
        <p:sp>
          <p:nvSpPr>
            <p:cNvPr id="15" name="TextBox 14">
              <a:extLst>
                <a:ext uri="{FF2B5EF4-FFF2-40B4-BE49-F238E27FC236}">
                  <a16:creationId xmlns:a16="http://schemas.microsoft.com/office/drawing/2014/main" id="{36F5C391-B760-46D0-85B7-F67E9BCD50F0}"/>
                </a:ext>
              </a:extLst>
            </p:cNvPr>
            <p:cNvSpPr txBox="1"/>
            <p:nvPr/>
          </p:nvSpPr>
          <p:spPr>
            <a:xfrm>
              <a:off x="2301027" y="3828741"/>
              <a:ext cx="625686" cy="369332"/>
            </a:xfrm>
            <a:prstGeom prst="rect">
              <a:avLst/>
            </a:prstGeom>
            <a:noFill/>
          </p:spPr>
          <p:txBody>
            <a:bodyPr wrap="square" rtlCol="0">
              <a:spAutoFit/>
            </a:bodyPr>
            <a:lstStyle/>
            <a:p>
              <a:r>
                <a:rPr lang="en-US" dirty="0"/>
                <a:t>RX</a:t>
              </a:r>
              <a:endParaRPr lang="x-none" dirty="0"/>
            </a:p>
          </p:txBody>
        </p:sp>
        <p:sp>
          <p:nvSpPr>
            <p:cNvPr id="16" name="TextBox 15">
              <a:extLst>
                <a:ext uri="{FF2B5EF4-FFF2-40B4-BE49-F238E27FC236}">
                  <a16:creationId xmlns:a16="http://schemas.microsoft.com/office/drawing/2014/main" id="{28A8CE16-F599-4461-B031-D9C23321DEF6}"/>
                </a:ext>
              </a:extLst>
            </p:cNvPr>
            <p:cNvSpPr txBox="1"/>
            <p:nvPr/>
          </p:nvSpPr>
          <p:spPr>
            <a:xfrm>
              <a:off x="3534745" y="3450433"/>
              <a:ext cx="963151" cy="369332"/>
            </a:xfrm>
            <a:prstGeom prst="rect">
              <a:avLst/>
            </a:prstGeom>
            <a:noFill/>
          </p:spPr>
          <p:txBody>
            <a:bodyPr wrap="square" rtlCol="0">
              <a:spAutoFit/>
            </a:bodyPr>
            <a:lstStyle/>
            <a:p>
              <a:r>
                <a:rPr lang="en-US" dirty="0"/>
                <a:t>R3 1K</a:t>
              </a:r>
              <a:r>
                <a:rPr lang="el-GR" dirty="0">
                  <a:latin typeface="Old English Text MT" panose="03040902040508030806" pitchFamily="66" charset="0"/>
                </a:rPr>
                <a:t>Ω</a:t>
              </a:r>
              <a:endParaRPr lang="x-none" dirty="0"/>
            </a:p>
          </p:txBody>
        </p:sp>
        <p:cxnSp>
          <p:nvCxnSpPr>
            <p:cNvPr id="17" name="Straight Connector 16">
              <a:extLst>
                <a:ext uri="{FF2B5EF4-FFF2-40B4-BE49-F238E27FC236}">
                  <a16:creationId xmlns:a16="http://schemas.microsoft.com/office/drawing/2014/main" id="{3007FBAB-8B91-4C42-BD48-6F2DE2A52999}"/>
                </a:ext>
              </a:extLst>
            </p:cNvPr>
            <p:cNvCxnSpPr>
              <a:cxnSpLocks/>
            </p:cNvCxnSpPr>
            <p:nvPr/>
          </p:nvCxnSpPr>
          <p:spPr>
            <a:xfrm>
              <a:off x="3949816" y="3879293"/>
              <a:ext cx="102066" cy="318780"/>
            </a:xfrm>
            <a:prstGeom prst="line">
              <a:avLst/>
            </a:prstGeom>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331719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7D0A-8D62-4173-85CF-789DD75C1869}"/>
              </a:ext>
            </a:extLst>
          </p:cNvPr>
          <p:cNvSpPr>
            <a:spLocks noGrp="1"/>
          </p:cNvSpPr>
          <p:nvPr>
            <p:ph type="title"/>
          </p:nvPr>
        </p:nvSpPr>
        <p:spPr/>
        <p:txBody>
          <a:bodyPr/>
          <a:lstStyle/>
          <a:p>
            <a:r>
              <a:rPr lang="en-US" dirty="0"/>
              <a:t>Part 2 – Guidance cont’d</a:t>
            </a:r>
            <a:endParaRPr lang="x-none" dirty="0"/>
          </a:p>
        </p:txBody>
      </p:sp>
      <p:pic>
        <p:nvPicPr>
          <p:cNvPr id="7" name="Picture 6">
            <a:extLst>
              <a:ext uri="{FF2B5EF4-FFF2-40B4-BE49-F238E27FC236}">
                <a16:creationId xmlns:a16="http://schemas.microsoft.com/office/drawing/2014/main" id="{432959A3-CB6F-40A4-B76C-92F2E904C7D9}"/>
              </a:ext>
            </a:extLst>
          </p:cNvPr>
          <p:cNvPicPr>
            <a:picLocks noChangeAspect="1"/>
          </p:cNvPicPr>
          <p:nvPr/>
        </p:nvPicPr>
        <p:blipFill>
          <a:blip r:embed="rId2"/>
          <a:stretch>
            <a:fillRect/>
          </a:stretch>
        </p:blipFill>
        <p:spPr>
          <a:xfrm>
            <a:off x="722706" y="1941413"/>
            <a:ext cx="2553099" cy="4086225"/>
          </a:xfrm>
          <a:prstGeom prst="rect">
            <a:avLst/>
          </a:prstGeom>
        </p:spPr>
      </p:pic>
      <p:pic>
        <p:nvPicPr>
          <p:cNvPr id="8" name="Picture 7">
            <a:extLst>
              <a:ext uri="{FF2B5EF4-FFF2-40B4-BE49-F238E27FC236}">
                <a16:creationId xmlns:a16="http://schemas.microsoft.com/office/drawing/2014/main" id="{76920049-2E1B-4749-9E90-55AC31627F2D}"/>
              </a:ext>
            </a:extLst>
          </p:cNvPr>
          <p:cNvPicPr>
            <a:picLocks noChangeAspect="1"/>
          </p:cNvPicPr>
          <p:nvPr/>
        </p:nvPicPr>
        <p:blipFill>
          <a:blip r:embed="rId3"/>
          <a:stretch>
            <a:fillRect/>
          </a:stretch>
        </p:blipFill>
        <p:spPr>
          <a:xfrm>
            <a:off x="3649269" y="1941414"/>
            <a:ext cx="7820025" cy="4086225"/>
          </a:xfrm>
          <a:prstGeom prst="rect">
            <a:avLst/>
          </a:prstGeom>
        </p:spPr>
      </p:pic>
    </p:spTree>
    <p:extLst>
      <p:ext uri="{BB962C8B-B14F-4D97-AF65-F5344CB8AC3E}">
        <p14:creationId xmlns:p14="http://schemas.microsoft.com/office/powerpoint/2010/main" val="3297099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7D0A-8D62-4173-85CF-789DD75C1869}"/>
              </a:ext>
            </a:extLst>
          </p:cNvPr>
          <p:cNvSpPr>
            <a:spLocks noGrp="1"/>
          </p:cNvSpPr>
          <p:nvPr>
            <p:ph type="title"/>
          </p:nvPr>
        </p:nvSpPr>
        <p:spPr/>
        <p:txBody>
          <a:bodyPr/>
          <a:lstStyle/>
          <a:p>
            <a:r>
              <a:rPr lang="en-US" dirty="0"/>
              <a:t>Part 2 – Guidance cont’d</a:t>
            </a:r>
            <a:endParaRPr lang="x-none" dirty="0"/>
          </a:p>
        </p:txBody>
      </p:sp>
      <p:pic>
        <p:nvPicPr>
          <p:cNvPr id="3" name="Picture 2">
            <a:extLst>
              <a:ext uri="{FF2B5EF4-FFF2-40B4-BE49-F238E27FC236}">
                <a16:creationId xmlns:a16="http://schemas.microsoft.com/office/drawing/2014/main" id="{1BD3C0B8-9829-403C-AE40-1CB44394D221}"/>
              </a:ext>
            </a:extLst>
          </p:cNvPr>
          <p:cNvPicPr>
            <a:picLocks noChangeAspect="1"/>
          </p:cNvPicPr>
          <p:nvPr/>
        </p:nvPicPr>
        <p:blipFill>
          <a:blip r:embed="rId2"/>
          <a:stretch>
            <a:fillRect/>
          </a:stretch>
        </p:blipFill>
        <p:spPr>
          <a:xfrm>
            <a:off x="827341" y="1900163"/>
            <a:ext cx="5856923" cy="3555788"/>
          </a:xfrm>
          <a:prstGeom prst="rect">
            <a:avLst/>
          </a:prstGeom>
        </p:spPr>
      </p:pic>
      <p:pic>
        <p:nvPicPr>
          <p:cNvPr id="4" name="Picture 3">
            <a:extLst>
              <a:ext uri="{FF2B5EF4-FFF2-40B4-BE49-F238E27FC236}">
                <a16:creationId xmlns:a16="http://schemas.microsoft.com/office/drawing/2014/main" id="{FEB46546-16FC-4D9D-8EA6-4E3232A109A0}"/>
              </a:ext>
            </a:extLst>
          </p:cNvPr>
          <p:cNvPicPr>
            <a:picLocks noChangeAspect="1"/>
          </p:cNvPicPr>
          <p:nvPr/>
        </p:nvPicPr>
        <p:blipFill>
          <a:blip r:embed="rId3"/>
          <a:stretch>
            <a:fillRect/>
          </a:stretch>
        </p:blipFill>
        <p:spPr>
          <a:xfrm>
            <a:off x="7316533" y="1900163"/>
            <a:ext cx="4454649" cy="3555788"/>
          </a:xfrm>
          <a:prstGeom prst="rect">
            <a:avLst/>
          </a:prstGeom>
        </p:spPr>
      </p:pic>
    </p:spTree>
    <p:extLst>
      <p:ext uri="{BB962C8B-B14F-4D97-AF65-F5344CB8AC3E}">
        <p14:creationId xmlns:p14="http://schemas.microsoft.com/office/powerpoint/2010/main" val="374930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FA5C-2907-4E66-89E6-BF2B792B5752}"/>
              </a:ext>
            </a:extLst>
          </p:cNvPr>
          <p:cNvSpPr>
            <a:spLocks noGrp="1"/>
          </p:cNvSpPr>
          <p:nvPr>
            <p:ph type="title"/>
          </p:nvPr>
        </p:nvSpPr>
        <p:spPr/>
        <p:txBody>
          <a:bodyPr/>
          <a:lstStyle/>
          <a:p>
            <a:r>
              <a:rPr lang="en-US" dirty="0"/>
              <a:t>The Exercise</a:t>
            </a:r>
            <a:endParaRPr lang="x-none" dirty="0"/>
          </a:p>
        </p:txBody>
      </p:sp>
      <p:sp>
        <p:nvSpPr>
          <p:cNvPr id="3" name="Content Placeholder 2">
            <a:extLst>
              <a:ext uri="{FF2B5EF4-FFF2-40B4-BE49-F238E27FC236}">
                <a16:creationId xmlns:a16="http://schemas.microsoft.com/office/drawing/2014/main" id="{6C4C0B3E-2877-4ECB-9D36-506EA1A90B74}"/>
              </a:ext>
            </a:extLst>
          </p:cNvPr>
          <p:cNvSpPr>
            <a:spLocks noGrp="1"/>
          </p:cNvSpPr>
          <p:nvPr>
            <p:ph idx="1"/>
          </p:nvPr>
        </p:nvSpPr>
        <p:spPr>
          <a:xfrm>
            <a:off x="1097280" y="1845734"/>
            <a:ext cx="10058400" cy="4023360"/>
          </a:xfrm>
        </p:spPr>
        <p:txBody>
          <a:bodyPr/>
          <a:lstStyle/>
          <a:p>
            <a:pPr marL="0" indent="0">
              <a:buNone/>
            </a:pPr>
            <a:r>
              <a:rPr lang="en-US" b="1" u="sng" dirty="0"/>
              <a:t>Part 1</a:t>
            </a:r>
            <a:r>
              <a:rPr lang="en-US" dirty="0"/>
              <a:t> </a:t>
            </a:r>
          </a:p>
          <a:p>
            <a:pPr>
              <a:buFont typeface="Wingdings" panose="05000000000000000000" pitchFamily="2" charset="2"/>
              <a:buChar char="§"/>
            </a:pPr>
            <a:r>
              <a:rPr lang="en-US" dirty="0"/>
              <a:t> Connect the Cellular Concept Board to the PC</a:t>
            </a:r>
          </a:p>
          <a:p>
            <a:pPr>
              <a:buFont typeface="Wingdings" panose="05000000000000000000" pitchFamily="2" charset="2"/>
              <a:buChar char="§"/>
            </a:pPr>
            <a:r>
              <a:rPr lang="en-US" dirty="0"/>
              <a:t> Detect cellular networks and try to register with each one of them</a:t>
            </a:r>
          </a:p>
          <a:p>
            <a:pPr>
              <a:buFont typeface="Wingdings" panose="05000000000000000000" pitchFamily="2" charset="2"/>
              <a:buChar char="§"/>
            </a:pPr>
            <a:r>
              <a:rPr lang="en-US" dirty="0"/>
              <a:t> Print the progress &amp; final results of the detection process on the screen</a:t>
            </a:r>
          </a:p>
          <a:p>
            <a:pPr marL="0" indent="0">
              <a:buNone/>
            </a:pPr>
            <a:endParaRPr lang="en-US" dirty="0"/>
          </a:p>
          <a:p>
            <a:pPr marL="0" indent="0">
              <a:buNone/>
            </a:pPr>
            <a:r>
              <a:rPr lang="en-US" b="1" u="sng" dirty="0"/>
              <a:t>Part 2</a:t>
            </a:r>
          </a:p>
          <a:p>
            <a:pPr>
              <a:buFont typeface="Wingdings" panose="05000000000000000000" pitchFamily="2" charset="2"/>
              <a:buChar char="§"/>
            </a:pPr>
            <a:r>
              <a:rPr lang="en-US" dirty="0"/>
              <a:t> Connect the Cellular Concept Board to the MCU</a:t>
            </a:r>
          </a:p>
          <a:p>
            <a:pPr>
              <a:buFont typeface="Wingdings" panose="05000000000000000000" pitchFamily="2" charset="2"/>
              <a:buChar char="§"/>
            </a:pPr>
            <a:r>
              <a:rPr lang="en-US" dirty="0"/>
              <a:t> Port your network detection code to the MCU</a:t>
            </a:r>
          </a:p>
          <a:p>
            <a:pPr>
              <a:buFont typeface="Wingdings" panose="05000000000000000000" pitchFamily="2" charset="2"/>
              <a:buChar char="§"/>
            </a:pPr>
            <a:r>
              <a:rPr lang="en-US" dirty="0"/>
              <a:t> Print the progress &amp; final results of the detection process on the dev kit’s LCD display</a:t>
            </a:r>
          </a:p>
        </p:txBody>
      </p:sp>
    </p:spTree>
    <p:extLst>
      <p:ext uri="{BB962C8B-B14F-4D97-AF65-F5344CB8AC3E}">
        <p14:creationId xmlns:p14="http://schemas.microsoft.com/office/powerpoint/2010/main" val="965343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7D0A-8D62-4173-85CF-789DD75C1869}"/>
              </a:ext>
            </a:extLst>
          </p:cNvPr>
          <p:cNvSpPr>
            <a:spLocks noGrp="1"/>
          </p:cNvSpPr>
          <p:nvPr>
            <p:ph type="title"/>
          </p:nvPr>
        </p:nvSpPr>
        <p:spPr/>
        <p:txBody>
          <a:bodyPr/>
          <a:lstStyle/>
          <a:p>
            <a:r>
              <a:rPr lang="en-US" dirty="0"/>
              <a:t>Part 2 – Guidance cont’d</a:t>
            </a:r>
            <a:endParaRPr lang="x-none" dirty="0"/>
          </a:p>
        </p:txBody>
      </p:sp>
      <p:pic>
        <p:nvPicPr>
          <p:cNvPr id="7" name="Picture 6">
            <a:extLst>
              <a:ext uri="{FF2B5EF4-FFF2-40B4-BE49-F238E27FC236}">
                <a16:creationId xmlns:a16="http://schemas.microsoft.com/office/drawing/2014/main" id="{6A6D2D27-C4D9-435A-95AF-941656983F62}"/>
              </a:ext>
            </a:extLst>
          </p:cNvPr>
          <p:cNvPicPr>
            <a:picLocks noChangeAspect="1"/>
          </p:cNvPicPr>
          <p:nvPr/>
        </p:nvPicPr>
        <p:blipFill>
          <a:blip r:embed="rId2"/>
          <a:stretch>
            <a:fillRect/>
          </a:stretch>
        </p:blipFill>
        <p:spPr>
          <a:xfrm>
            <a:off x="8428430" y="1856232"/>
            <a:ext cx="3614980" cy="4022788"/>
          </a:xfrm>
          <a:prstGeom prst="rect">
            <a:avLst/>
          </a:prstGeom>
        </p:spPr>
      </p:pic>
      <p:pic>
        <p:nvPicPr>
          <p:cNvPr id="9" name="Picture 8">
            <a:extLst>
              <a:ext uri="{FF2B5EF4-FFF2-40B4-BE49-F238E27FC236}">
                <a16:creationId xmlns:a16="http://schemas.microsoft.com/office/drawing/2014/main" id="{1D57B775-306F-4EEE-B6BD-43DADBF78146}"/>
              </a:ext>
            </a:extLst>
          </p:cNvPr>
          <p:cNvPicPr>
            <a:picLocks noChangeAspect="1"/>
          </p:cNvPicPr>
          <p:nvPr/>
        </p:nvPicPr>
        <p:blipFill>
          <a:blip r:embed="rId3"/>
          <a:stretch>
            <a:fillRect/>
          </a:stretch>
        </p:blipFill>
        <p:spPr>
          <a:xfrm>
            <a:off x="5407976" y="1856232"/>
            <a:ext cx="2948950" cy="4026144"/>
          </a:xfrm>
          <a:prstGeom prst="rect">
            <a:avLst/>
          </a:prstGeom>
        </p:spPr>
      </p:pic>
      <p:pic>
        <p:nvPicPr>
          <p:cNvPr id="10" name="Picture 9">
            <a:extLst>
              <a:ext uri="{FF2B5EF4-FFF2-40B4-BE49-F238E27FC236}">
                <a16:creationId xmlns:a16="http://schemas.microsoft.com/office/drawing/2014/main" id="{CDE16451-9B7F-4929-AB64-D165F2378C5C}"/>
              </a:ext>
            </a:extLst>
          </p:cNvPr>
          <p:cNvPicPr>
            <a:picLocks noChangeAspect="1"/>
          </p:cNvPicPr>
          <p:nvPr/>
        </p:nvPicPr>
        <p:blipFill>
          <a:blip r:embed="rId4"/>
          <a:stretch>
            <a:fillRect/>
          </a:stretch>
        </p:blipFill>
        <p:spPr>
          <a:xfrm>
            <a:off x="148590" y="1856232"/>
            <a:ext cx="5199042" cy="4022788"/>
          </a:xfrm>
          <a:prstGeom prst="rect">
            <a:avLst/>
          </a:prstGeom>
        </p:spPr>
      </p:pic>
    </p:spTree>
    <p:extLst>
      <p:ext uri="{BB962C8B-B14F-4D97-AF65-F5344CB8AC3E}">
        <p14:creationId xmlns:p14="http://schemas.microsoft.com/office/powerpoint/2010/main" val="3614787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7D0A-8D62-4173-85CF-789DD75C1869}"/>
              </a:ext>
            </a:extLst>
          </p:cNvPr>
          <p:cNvSpPr>
            <a:spLocks noGrp="1"/>
          </p:cNvSpPr>
          <p:nvPr>
            <p:ph type="title"/>
          </p:nvPr>
        </p:nvSpPr>
        <p:spPr/>
        <p:txBody>
          <a:bodyPr/>
          <a:lstStyle/>
          <a:p>
            <a:r>
              <a:rPr lang="en-US" dirty="0"/>
              <a:t>Part 2 – Guidance cont’d</a:t>
            </a:r>
            <a:endParaRPr lang="x-none" dirty="0"/>
          </a:p>
        </p:txBody>
      </p:sp>
      <p:pic>
        <p:nvPicPr>
          <p:cNvPr id="3" name="Picture 2">
            <a:extLst>
              <a:ext uri="{FF2B5EF4-FFF2-40B4-BE49-F238E27FC236}">
                <a16:creationId xmlns:a16="http://schemas.microsoft.com/office/drawing/2014/main" id="{CBDA5BBA-3582-4210-A57D-7274BB113BAB}"/>
              </a:ext>
            </a:extLst>
          </p:cNvPr>
          <p:cNvPicPr>
            <a:picLocks noChangeAspect="1"/>
          </p:cNvPicPr>
          <p:nvPr/>
        </p:nvPicPr>
        <p:blipFill>
          <a:blip r:embed="rId2"/>
          <a:stretch>
            <a:fillRect/>
          </a:stretch>
        </p:blipFill>
        <p:spPr>
          <a:xfrm>
            <a:off x="310706" y="1828322"/>
            <a:ext cx="5329870" cy="3792283"/>
          </a:xfrm>
          <a:prstGeom prst="rect">
            <a:avLst/>
          </a:prstGeom>
        </p:spPr>
      </p:pic>
      <p:pic>
        <p:nvPicPr>
          <p:cNvPr id="4" name="Picture 3">
            <a:extLst>
              <a:ext uri="{FF2B5EF4-FFF2-40B4-BE49-F238E27FC236}">
                <a16:creationId xmlns:a16="http://schemas.microsoft.com/office/drawing/2014/main" id="{10419717-0CFD-4626-8454-48BB07AAA479}"/>
              </a:ext>
            </a:extLst>
          </p:cNvPr>
          <p:cNvPicPr>
            <a:picLocks noChangeAspect="1"/>
          </p:cNvPicPr>
          <p:nvPr/>
        </p:nvPicPr>
        <p:blipFill>
          <a:blip r:embed="rId3"/>
          <a:stretch>
            <a:fillRect/>
          </a:stretch>
        </p:blipFill>
        <p:spPr>
          <a:xfrm>
            <a:off x="5792712" y="1828322"/>
            <a:ext cx="6200215" cy="3792283"/>
          </a:xfrm>
          <a:prstGeom prst="rect">
            <a:avLst/>
          </a:prstGeom>
        </p:spPr>
      </p:pic>
    </p:spTree>
    <p:extLst>
      <p:ext uri="{BB962C8B-B14F-4D97-AF65-F5344CB8AC3E}">
        <p14:creationId xmlns:p14="http://schemas.microsoft.com/office/powerpoint/2010/main" val="2934809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A7D0A-8D62-4173-85CF-789DD75C1869}"/>
              </a:ext>
            </a:extLst>
          </p:cNvPr>
          <p:cNvSpPr>
            <a:spLocks noGrp="1"/>
          </p:cNvSpPr>
          <p:nvPr>
            <p:ph type="title"/>
          </p:nvPr>
        </p:nvSpPr>
        <p:spPr/>
        <p:txBody>
          <a:bodyPr/>
          <a:lstStyle/>
          <a:p>
            <a:r>
              <a:rPr lang="en-US" dirty="0"/>
              <a:t>Part 2 – Guidance cont’d</a:t>
            </a:r>
            <a:endParaRPr lang="x-none" dirty="0"/>
          </a:p>
        </p:txBody>
      </p:sp>
      <p:pic>
        <p:nvPicPr>
          <p:cNvPr id="5" name="Picture 4">
            <a:extLst>
              <a:ext uri="{FF2B5EF4-FFF2-40B4-BE49-F238E27FC236}">
                <a16:creationId xmlns:a16="http://schemas.microsoft.com/office/drawing/2014/main" id="{C452DE3E-9F66-4D28-B8DB-266D0045EF19}"/>
              </a:ext>
            </a:extLst>
          </p:cNvPr>
          <p:cNvPicPr>
            <a:picLocks noChangeAspect="1"/>
          </p:cNvPicPr>
          <p:nvPr/>
        </p:nvPicPr>
        <p:blipFill>
          <a:blip r:embed="rId2"/>
          <a:stretch>
            <a:fillRect/>
          </a:stretch>
        </p:blipFill>
        <p:spPr>
          <a:xfrm>
            <a:off x="279785" y="1979104"/>
            <a:ext cx="11632429" cy="3900488"/>
          </a:xfrm>
          <a:prstGeom prst="rect">
            <a:avLst/>
          </a:prstGeom>
        </p:spPr>
      </p:pic>
    </p:spTree>
    <p:extLst>
      <p:ext uri="{BB962C8B-B14F-4D97-AF65-F5344CB8AC3E}">
        <p14:creationId xmlns:p14="http://schemas.microsoft.com/office/powerpoint/2010/main" val="1346823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E875-E548-46A7-B152-A58A7E7FA1A4}"/>
              </a:ext>
            </a:extLst>
          </p:cNvPr>
          <p:cNvSpPr>
            <a:spLocks noGrp="1"/>
          </p:cNvSpPr>
          <p:nvPr>
            <p:ph type="title"/>
          </p:nvPr>
        </p:nvSpPr>
        <p:spPr/>
        <p:txBody>
          <a:bodyPr/>
          <a:lstStyle/>
          <a:p>
            <a:r>
              <a:rPr lang="en-US" dirty="0"/>
              <a:t>Exercise #3</a:t>
            </a:r>
            <a:endParaRPr lang="x-none" dirty="0"/>
          </a:p>
        </p:txBody>
      </p:sp>
      <p:sp>
        <p:nvSpPr>
          <p:cNvPr id="3" name="Content Placeholder 2">
            <a:extLst>
              <a:ext uri="{FF2B5EF4-FFF2-40B4-BE49-F238E27FC236}">
                <a16:creationId xmlns:a16="http://schemas.microsoft.com/office/drawing/2014/main" id="{BB7E38EE-9F94-49B3-B21B-B22664E637E0}"/>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US" dirty="0"/>
              <a:t> Work &amp; submit in pairs</a:t>
            </a:r>
          </a:p>
          <a:p>
            <a:pPr>
              <a:buFont typeface="Wingdings" panose="05000000000000000000" pitchFamily="2" charset="2"/>
              <a:buChar char="§"/>
            </a:pPr>
            <a:r>
              <a:rPr lang="en-US" dirty="0"/>
              <a:t> Deliverables:</a:t>
            </a:r>
          </a:p>
          <a:p>
            <a:pPr lvl="1">
              <a:buFont typeface="Wingdings" panose="05000000000000000000" pitchFamily="2" charset="2"/>
              <a:buChar char="§"/>
            </a:pPr>
            <a:r>
              <a:rPr lang="en-US" dirty="0"/>
              <a:t>Part 1</a:t>
            </a:r>
          </a:p>
          <a:p>
            <a:pPr lvl="2">
              <a:buFont typeface="Wingdings" panose="05000000000000000000" pitchFamily="2" charset="2"/>
              <a:buChar char="§"/>
            </a:pPr>
            <a:r>
              <a:rPr lang="en-US" dirty="0"/>
              <a:t>Provide all the project files, and/or export the project</a:t>
            </a:r>
          </a:p>
          <a:p>
            <a:pPr lvl="2">
              <a:buFont typeface="Wingdings" panose="05000000000000000000" pitchFamily="2" charset="2"/>
              <a:buChar char="§"/>
            </a:pPr>
            <a:r>
              <a:rPr lang="en-US" dirty="0"/>
              <a:t>Add to the README a detailed compilation instructions and environment (Linux/</a:t>
            </a:r>
            <a:r>
              <a:rPr lang="en-US" dirty="0" err="1"/>
              <a:t>Widnows</a:t>
            </a:r>
            <a:r>
              <a:rPr lang="en-US" dirty="0"/>
              <a:t>, compiler etc.) description. Provide Make file or any other relevant files that are needed to compile the project. We want to be able to compile your project as you do, so we need all the information possible.</a:t>
            </a:r>
          </a:p>
          <a:p>
            <a:pPr lvl="1">
              <a:buFont typeface="Wingdings" panose="05000000000000000000" pitchFamily="2" charset="2"/>
              <a:buChar char="§"/>
            </a:pPr>
            <a:r>
              <a:rPr lang="en-US" dirty="0"/>
              <a:t>Part 2</a:t>
            </a:r>
          </a:p>
          <a:p>
            <a:pPr lvl="2">
              <a:buFont typeface="Wingdings" panose="05000000000000000000" pitchFamily="2" charset="2"/>
              <a:buChar char="§"/>
            </a:pPr>
            <a:r>
              <a:rPr lang="en-US" dirty="0"/>
              <a:t>Export and submit the protect (.</a:t>
            </a:r>
            <a:r>
              <a:rPr lang="en-US" dirty="0" err="1"/>
              <a:t>sls</a:t>
            </a:r>
            <a:r>
              <a:rPr lang="en-US" dirty="0"/>
              <a:t> file)</a:t>
            </a:r>
          </a:p>
          <a:p>
            <a:pPr lvl="2">
              <a:buFont typeface="Wingdings" panose="05000000000000000000" pitchFamily="2" charset="2"/>
              <a:buChar char="§"/>
            </a:pPr>
            <a:r>
              <a:rPr lang="en-US" dirty="0"/>
              <a:t>Compile and submit the .bin file</a:t>
            </a:r>
          </a:p>
          <a:p>
            <a:pPr lvl="1">
              <a:buFont typeface="Wingdings" panose="05000000000000000000" pitchFamily="2" charset="2"/>
              <a:buChar char="§"/>
            </a:pPr>
            <a:r>
              <a:rPr lang="en-US" dirty="0"/>
              <a:t>A README file with your names, email addresses, IDs and adequate level of documentation of the deliverables</a:t>
            </a:r>
          </a:p>
          <a:p>
            <a:pPr>
              <a:buFont typeface="Wingdings" panose="05000000000000000000" pitchFamily="2" charset="2"/>
              <a:buChar char="§"/>
            </a:pPr>
            <a:r>
              <a:rPr lang="en-US" dirty="0"/>
              <a:t> Pack all the deliverables as .zip or .</a:t>
            </a:r>
            <a:r>
              <a:rPr lang="en-US" dirty="0" err="1"/>
              <a:t>rar</a:t>
            </a:r>
            <a:r>
              <a:rPr lang="en-US" dirty="0"/>
              <a:t> and upload to Moodle</a:t>
            </a:r>
          </a:p>
          <a:p>
            <a:pPr>
              <a:buFont typeface="Wingdings" panose="05000000000000000000" pitchFamily="2" charset="2"/>
              <a:buChar char="§"/>
            </a:pPr>
            <a:r>
              <a:rPr lang="en-US" dirty="0"/>
              <a:t> Deadline: 8.5.19, 10am</a:t>
            </a:r>
          </a:p>
          <a:p>
            <a:pPr>
              <a:buFont typeface="Wingdings" panose="05000000000000000000" pitchFamily="2" charset="2"/>
              <a:buChar char="§"/>
            </a:pPr>
            <a:r>
              <a:rPr lang="en-US" dirty="0"/>
              <a:t> The grade will be based on code’s functionality and clear implementation</a:t>
            </a:r>
          </a:p>
        </p:txBody>
      </p:sp>
    </p:spTree>
    <p:extLst>
      <p:ext uri="{BB962C8B-B14F-4D97-AF65-F5344CB8AC3E}">
        <p14:creationId xmlns:p14="http://schemas.microsoft.com/office/powerpoint/2010/main" val="1913805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3EDE1-77BA-4D51-A24F-289963A0FC88}"/>
              </a:ext>
            </a:extLst>
          </p:cNvPr>
          <p:cNvSpPr>
            <a:spLocks noGrp="1"/>
          </p:cNvSpPr>
          <p:nvPr>
            <p:ph type="title"/>
          </p:nvPr>
        </p:nvSpPr>
        <p:spPr>
          <a:xfrm>
            <a:off x="990932" y="286603"/>
            <a:ext cx="6750987" cy="1450757"/>
          </a:xfrm>
        </p:spPr>
        <p:txBody>
          <a:bodyPr>
            <a:normAutofit/>
          </a:bodyPr>
          <a:lstStyle/>
          <a:p>
            <a:r>
              <a:rPr lang="en-US">
                <a:solidFill>
                  <a:schemeClr val="accent2"/>
                </a:solidFill>
              </a:rPr>
              <a:t>Contact</a:t>
            </a:r>
            <a:endParaRPr lang="x-none">
              <a:solidFill>
                <a:schemeClr val="accent2"/>
              </a:solidFill>
            </a:endParaRPr>
          </a:p>
        </p:txBody>
      </p:sp>
      <p:sp>
        <p:nvSpPr>
          <p:cNvPr id="16" name="Content Placeholder 2">
            <a:extLst>
              <a:ext uri="{FF2B5EF4-FFF2-40B4-BE49-F238E27FC236}">
                <a16:creationId xmlns:a16="http://schemas.microsoft.com/office/drawing/2014/main" id="{E32AF415-3D39-4546-9F13-D892B912F529}"/>
              </a:ext>
            </a:extLst>
          </p:cNvPr>
          <p:cNvSpPr>
            <a:spLocks noGrp="1"/>
          </p:cNvSpPr>
          <p:nvPr>
            <p:ph idx="1"/>
          </p:nvPr>
        </p:nvSpPr>
        <p:spPr>
          <a:xfrm>
            <a:off x="1044204" y="2023962"/>
            <a:ext cx="6697715" cy="3845131"/>
          </a:xfrm>
        </p:spPr>
        <p:txBody>
          <a:bodyPr>
            <a:normAutofit/>
          </a:bodyPr>
          <a:lstStyle/>
          <a:p>
            <a:r>
              <a:rPr lang="en-US" dirty="0"/>
              <a:t>Moodle’s ‘Workshop Discussions’ forum is the best place for questions.</a:t>
            </a:r>
          </a:p>
          <a:p>
            <a:endParaRPr lang="en-US" dirty="0"/>
          </a:p>
          <a:p>
            <a:r>
              <a:rPr lang="en-US" dirty="0"/>
              <a:t>But if needed, contact us personally:</a:t>
            </a:r>
          </a:p>
          <a:p>
            <a:r>
              <a:rPr lang="en-US" dirty="0"/>
              <a:t>David Hay – </a:t>
            </a:r>
            <a:r>
              <a:rPr lang="en-US" dirty="0">
                <a:hlinkClick r:id="rId2"/>
              </a:rPr>
              <a:t>dhay@cs.huji.ac.il</a:t>
            </a:r>
            <a:endParaRPr lang="en-US" dirty="0"/>
          </a:p>
          <a:p>
            <a:r>
              <a:rPr lang="en-US" dirty="0" err="1"/>
              <a:t>Yair</a:t>
            </a:r>
            <a:r>
              <a:rPr lang="en-US" dirty="0"/>
              <a:t> Poleg – </a:t>
            </a:r>
            <a:r>
              <a:rPr lang="en-US" dirty="0">
                <a:hlinkClick r:id="rId3"/>
              </a:rPr>
              <a:t>yair.poleg@mail.huji.ac.il</a:t>
            </a:r>
            <a:endParaRPr lang="en-US" dirty="0"/>
          </a:p>
          <a:p>
            <a:r>
              <a:rPr lang="en-US" dirty="0"/>
              <a:t>Samyon Ristov – </a:t>
            </a:r>
            <a:r>
              <a:rPr lang="en-US" dirty="0">
                <a:hlinkClick r:id="rId4"/>
              </a:rPr>
              <a:t>samyon.ristov@mail.huji.ac.il</a:t>
            </a:r>
            <a:endParaRPr lang="en-US" dirty="0"/>
          </a:p>
        </p:txBody>
      </p:sp>
      <p:sp>
        <p:nvSpPr>
          <p:cNvPr id="17"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823"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8031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809A-4555-4693-9FAA-3C588485FDEC}"/>
              </a:ext>
            </a:extLst>
          </p:cNvPr>
          <p:cNvSpPr>
            <a:spLocks noGrp="1"/>
          </p:cNvSpPr>
          <p:nvPr>
            <p:ph type="title"/>
          </p:nvPr>
        </p:nvSpPr>
        <p:spPr/>
        <p:txBody>
          <a:bodyPr/>
          <a:lstStyle/>
          <a:p>
            <a:r>
              <a:rPr lang="en-US" dirty="0"/>
              <a:t>Part 1 – Guidance</a:t>
            </a:r>
            <a:endParaRPr lang="x-none" dirty="0"/>
          </a:p>
        </p:txBody>
      </p:sp>
      <p:sp>
        <p:nvSpPr>
          <p:cNvPr id="3" name="Content Placeholder 2">
            <a:extLst>
              <a:ext uri="{FF2B5EF4-FFF2-40B4-BE49-F238E27FC236}">
                <a16:creationId xmlns:a16="http://schemas.microsoft.com/office/drawing/2014/main" id="{A698A5B8-C85F-4347-9D00-584E159705D8}"/>
              </a:ext>
            </a:extLst>
          </p:cNvPr>
          <p:cNvSpPr>
            <a:spLocks noGrp="1"/>
          </p:cNvSpPr>
          <p:nvPr>
            <p:ph idx="1"/>
          </p:nvPr>
        </p:nvSpPr>
        <p:spPr>
          <a:xfrm>
            <a:off x="1097280" y="1845733"/>
            <a:ext cx="10058400" cy="4643843"/>
          </a:xfrm>
        </p:spPr>
        <p:txBody>
          <a:bodyPr>
            <a:normAutofit/>
          </a:bodyPr>
          <a:lstStyle/>
          <a:p>
            <a:pPr>
              <a:buFont typeface="Wingdings" panose="05000000000000000000" pitchFamily="2" charset="2"/>
              <a:buChar char="§"/>
            </a:pPr>
            <a:endParaRPr lang="en-US" dirty="0"/>
          </a:p>
          <a:p>
            <a:pPr>
              <a:buFont typeface="Wingdings" panose="05000000000000000000" pitchFamily="2" charset="2"/>
              <a:buChar char="§"/>
            </a:pPr>
            <a:r>
              <a:rPr lang="en-US" dirty="0"/>
              <a:t> Connect the Cellular Concept Board to the PC and make sure it works:</a:t>
            </a:r>
          </a:p>
          <a:p>
            <a:pPr lvl="1">
              <a:buFont typeface="Wingdings" panose="05000000000000000000" pitchFamily="2" charset="2"/>
              <a:buChar char="§"/>
            </a:pPr>
            <a:r>
              <a:rPr lang="en-US" dirty="0"/>
              <a:t>There are two USB ports on the board, use port “</a:t>
            </a:r>
            <a:r>
              <a:rPr lang="en-US" b="1" dirty="0"/>
              <a:t>ASC0</a:t>
            </a:r>
            <a:r>
              <a:rPr lang="en-US" dirty="0"/>
              <a:t>”.</a:t>
            </a:r>
          </a:p>
          <a:p>
            <a:pPr lvl="1">
              <a:buFont typeface="Wingdings" panose="05000000000000000000" pitchFamily="2" charset="2"/>
              <a:buChar char="§"/>
            </a:pPr>
            <a:r>
              <a:rPr lang="en-US" dirty="0"/>
              <a:t>Default baud rate: </a:t>
            </a:r>
            <a:r>
              <a:rPr lang="en-US" b="1" dirty="0"/>
              <a:t>115200 (8N1)</a:t>
            </a:r>
          </a:p>
          <a:p>
            <a:pPr>
              <a:buFont typeface="Wingdings" panose="05000000000000000000" pitchFamily="2" charset="2"/>
              <a:buChar char="§"/>
            </a:pPr>
            <a:r>
              <a:rPr lang="en-US" dirty="0"/>
              <a:t> Power up the modem by pressing the ‘Start’ button</a:t>
            </a:r>
          </a:p>
          <a:p>
            <a:pPr>
              <a:buFont typeface="Wingdings" panose="05000000000000000000" pitchFamily="2" charset="2"/>
              <a:buChar char="§"/>
            </a:pPr>
            <a:r>
              <a:rPr lang="en-US" dirty="0"/>
              <a:t> Wait for the “</a:t>
            </a:r>
            <a:r>
              <a:rPr lang="en-US" b="1" dirty="0"/>
              <a:t>^SYSSTART</a:t>
            </a:r>
            <a:r>
              <a:rPr lang="en-US" dirty="0"/>
              <a:t>” URC* to appear</a:t>
            </a:r>
          </a:p>
          <a:p>
            <a:pPr>
              <a:buFont typeface="Wingdings" panose="05000000000000000000" pitchFamily="2" charset="2"/>
              <a:buChar char="§"/>
            </a:pPr>
            <a:r>
              <a:rPr lang="en-US" dirty="0"/>
              <a:t> Send “</a:t>
            </a:r>
            <a:r>
              <a:rPr lang="en-US" b="1" dirty="0"/>
              <a:t>AT</a:t>
            </a:r>
            <a:r>
              <a:rPr lang="en-US" dirty="0"/>
              <a:t>” + enter and see that you get “</a:t>
            </a:r>
            <a:r>
              <a:rPr lang="en-US" b="1" dirty="0"/>
              <a:t>OK</a:t>
            </a:r>
            <a:r>
              <a:rPr lang="en-US" dirty="0"/>
              <a:t>” as a response. </a:t>
            </a:r>
          </a:p>
          <a:p>
            <a:pPr>
              <a:buFont typeface="Wingdings" panose="05000000000000000000" pitchFamily="2" charset="2"/>
              <a:buChar char="§"/>
            </a:pPr>
            <a:r>
              <a:rPr lang="en-US" dirty="0"/>
              <a:t> Can’t see what your are typing, but you do get an “</a:t>
            </a:r>
            <a:r>
              <a:rPr lang="en-US" b="1" dirty="0"/>
              <a:t>OK</a:t>
            </a:r>
            <a:r>
              <a:rPr lang="en-US" dirty="0"/>
              <a:t>” response? It’s OK!</a:t>
            </a:r>
          </a:p>
          <a:p>
            <a:pPr>
              <a:buFont typeface="Wingdings" panose="05000000000000000000" pitchFamily="2" charset="2"/>
              <a:buChar char="§"/>
            </a:pPr>
            <a:r>
              <a:rPr lang="en-US" dirty="0"/>
              <a:t> No response at all? Start over! (the “</a:t>
            </a:r>
            <a:r>
              <a:rPr lang="en-US" b="1" dirty="0"/>
              <a:t>Off</a:t>
            </a:r>
            <a:r>
              <a:rPr lang="en-US" dirty="0"/>
              <a:t>” button can help)</a:t>
            </a:r>
          </a:p>
          <a:p>
            <a:pPr marL="0" indent="0">
              <a:buNone/>
            </a:pPr>
            <a:endParaRPr lang="en-US" sz="1400" dirty="0"/>
          </a:p>
          <a:p>
            <a:pPr marL="0" indent="0">
              <a:buNone/>
            </a:pPr>
            <a:r>
              <a:rPr lang="en-US" sz="1400" dirty="0"/>
              <a:t>*URC - unsolicited result code. Not a reply to AT command but some information that can be thrown by the module any time</a:t>
            </a:r>
            <a:endParaRPr lang="en-US" sz="1800" dirty="0"/>
          </a:p>
        </p:txBody>
      </p:sp>
    </p:spTree>
    <p:extLst>
      <p:ext uri="{BB962C8B-B14F-4D97-AF65-F5344CB8AC3E}">
        <p14:creationId xmlns:p14="http://schemas.microsoft.com/office/powerpoint/2010/main" val="1596367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809A-4555-4693-9FAA-3C588485FDEC}"/>
              </a:ext>
            </a:extLst>
          </p:cNvPr>
          <p:cNvSpPr>
            <a:spLocks noGrp="1"/>
          </p:cNvSpPr>
          <p:nvPr>
            <p:ph type="title"/>
          </p:nvPr>
        </p:nvSpPr>
        <p:spPr/>
        <p:txBody>
          <a:bodyPr/>
          <a:lstStyle/>
          <a:p>
            <a:r>
              <a:rPr lang="en-US" dirty="0"/>
              <a:t>Part 1 – Guidance cont’d</a:t>
            </a:r>
            <a:endParaRPr lang="x-none" dirty="0"/>
          </a:p>
        </p:txBody>
      </p:sp>
      <p:sp>
        <p:nvSpPr>
          <p:cNvPr id="3" name="Content Placeholder 2">
            <a:extLst>
              <a:ext uri="{FF2B5EF4-FFF2-40B4-BE49-F238E27FC236}">
                <a16:creationId xmlns:a16="http://schemas.microsoft.com/office/drawing/2014/main" id="{A698A5B8-C85F-4347-9D00-584E159705D8}"/>
              </a:ext>
            </a:extLst>
          </p:cNvPr>
          <p:cNvSpPr>
            <a:spLocks noGrp="1"/>
          </p:cNvSpPr>
          <p:nvPr>
            <p:ph idx="1"/>
          </p:nvPr>
        </p:nvSpPr>
        <p:spPr>
          <a:xfrm>
            <a:off x="1097280" y="1845734"/>
            <a:ext cx="10058400" cy="4427050"/>
          </a:xfrm>
        </p:spPr>
        <p:txBody>
          <a:bodyPr>
            <a:normAutofit/>
          </a:bodyPr>
          <a:lstStyle/>
          <a:p>
            <a:pPr>
              <a:buFont typeface="Wingdings" panose="05000000000000000000" pitchFamily="2" charset="2"/>
              <a:buChar char="§"/>
            </a:pPr>
            <a:endParaRPr lang="en-US" dirty="0"/>
          </a:p>
          <a:p>
            <a:pPr>
              <a:buFont typeface="Wingdings" panose="05000000000000000000" pitchFamily="2" charset="2"/>
              <a:buChar char="§"/>
            </a:pPr>
            <a:r>
              <a:rPr lang="en-US" dirty="0"/>
              <a:t> Enhance your serial wrapper:</a:t>
            </a:r>
          </a:p>
          <a:p>
            <a:pPr lvl="1">
              <a:buFont typeface="Wingdings" panose="05000000000000000000" pitchFamily="2" charset="2"/>
              <a:buChar char="§"/>
            </a:pPr>
            <a:r>
              <a:rPr lang="en-US" dirty="0"/>
              <a:t>Add the following function:</a:t>
            </a:r>
          </a:p>
          <a:p>
            <a:pPr lvl="2">
              <a:buFont typeface="Wingdings" panose="05000000000000000000" pitchFamily="2" charset="2"/>
              <a:buChar char="§"/>
            </a:pPr>
            <a:r>
              <a:rPr lang="en-US" dirty="0">
                <a:solidFill>
                  <a:srgbClr val="7030A0"/>
                </a:solidFill>
              </a:rPr>
              <a:t>bool </a:t>
            </a:r>
            <a:r>
              <a:rPr lang="en-US" b="1" dirty="0" err="1">
                <a:solidFill>
                  <a:srgbClr val="7030A0"/>
                </a:solidFill>
              </a:rPr>
              <a:t>SerialSend</a:t>
            </a:r>
            <a:r>
              <a:rPr lang="en-US" dirty="0">
                <a:solidFill>
                  <a:srgbClr val="7030A0"/>
                </a:solidFill>
              </a:rPr>
              <a:t>(unsigned char *</a:t>
            </a:r>
            <a:r>
              <a:rPr lang="en-US" b="1" dirty="0" err="1">
                <a:solidFill>
                  <a:srgbClr val="7030A0"/>
                </a:solidFill>
              </a:rPr>
              <a:t>buf</a:t>
            </a:r>
            <a:r>
              <a:rPr lang="en-US" dirty="0">
                <a:solidFill>
                  <a:srgbClr val="7030A0"/>
                </a:solidFill>
              </a:rPr>
              <a:t>, unsigned </a:t>
            </a:r>
            <a:r>
              <a:rPr lang="en-US" dirty="0" err="1">
                <a:solidFill>
                  <a:srgbClr val="7030A0"/>
                </a:solidFill>
              </a:rPr>
              <a:t>int</a:t>
            </a:r>
            <a:r>
              <a:rPr lang="en-US" dirty="0">
                <a:solidFill>
                  <a:srgbClr val="7030A0"/>
                </a:solidFill>
              </a:rPr>
              <a:t> </a:t>
            </a:r>
            <a:r>
              <a:rPr lang="en-US" b="1" dirty="0">
                <a:solidFill>
                  <a:srgbClr val="7030A0"/>
                </a:solidFill>
              </a:rPr>
              <a:t>size</a:t>
            </a:r>
            <a:r>
              <a:rPr lang="en-US" dirty="0">
                <a:solidFill>
                  <a:srgbClr val="7030A0"/>
                </a:solidFill>
              </a:rPr>
              <a:t>);</a:t>
            </a:r>
          </a:p>
          <a:p>
            <a:pPr lvl="1">
              <a:buFont typeface="Wingdings" panose="05000000000000000000" pitchFamily="2" charset="2"/>
              <a:buChar char="§"/>
            </a:pPr>
            <a:r>
              <a:rPr lang="en-US" dirty="0"/>
              <a:t>The serial wrapper should now contain:</a:t>
            </a:r>
          </a:p>
          <a:p>
            <a:pPr lvl="2">
              <a:buFont typeface="Wingdings" panose="05000000000000000000" pitchFamily="2" charset="2"/>
              <a:buChar char="§"/>
            </a:pPr>
            <a:r>
              <a:rPr lang="en-US" dirty="0">
                <a:solidFill>
                  <a:srgbClr val="7030A0"/>
                </a:solidFill>
              </a:rPr>
              <a:t>bool </a:t>
            </a:r>
            <a:r>
              <a:rPr lang="en-US" b="1" dirty="0" err="1">
                <a:solidFill>
                  <a:srgbClr val="7030A0"/>
                </a:solidFill>
              </a:rPr>
              <a:t>SerialInit</a:t>
            </a:r>
            <a:r>
              <a:rPr lang="en-US" dirty="0">
                <a:solidFill>
                  <a:srgbClr val="7030A0"/>
                </a:solidFill>
              </a:rPr>
              <a:t>(char* </a:t>
            </a:r>
            <a:r>
              <a:rPr lang="en-US" b="1" dirty="0">
                <a:solidFill>
                  <a:srgbClr val="7030A0"/>
                </a:solidFill>
              </a:rPr>
              <a:t>port</a:t>
            </a:r>
            <a:r>
              <a:rPr lang="en-US" dirty="0">
                <a:solidFill>
                  <a:srgbClr val="7030A0"/>
                </a:solidFill>
              </a:rPr>
              <a:t>, unsigned int </a:t>
            </a:r>
            <a:r>
              <a:rPr lang="en-US" b="1" dirty="0">
                <a:solidFill>
                  <a:srgbClr val="7030A0"/>
                </a:solidFill>
              </a:rPr>
              <a:t>baud</a:t>
            </a:r>
            <a:r>
              <a:rPr lang="en-US" dirty="0">
                <a:solidFill>
                  <a:srgbClr val="7030A0"/>
                </a:solidFill>
              </a:rPr>
              <a:t>); </a:t>
            </a:r>
          </a:p>
          <a:p>
            <a:pPr lvl="2">
              <a:buFont typeface="Wingdings" panose="05000000000000000000" pitchFamily="2" charset="2"/>
              <a:buChar char="§"/>
            </a:pPr>
            <a:r>
              <a:rPr lang="en-US" dirty="0">
                <a:solidFill>
                  <a:srgbClr val="7030A0"/>
                </a:solidFill>
              </a:rPr>
              <a:t>unsigned int </a:t>
            </a:r>
            <a:r>
              <a:rPr lang="en-US" b="1" dirty="0" err="1">
                <a:solidFill>
                  <a:srgbClr val="7030A0"/>
                </a:solidFill>
              </a:rPr>
              <a:t>SerialRecv</a:t>
            </a:r>
            <a:r>
              <a:rPr lang="en-US" dirty="0">
                <a:solidFill>
                  <a:srgbClr val="7030A0"/>
                </a:solidFill>
              </a:rPr>
              <a:t>(unsigned char *</a:t>
            </a:r>
            <a:r>
              <a:rPr lang="en-US" b="1" dirty="0" err="1">
                <a:solidFill>
                  <a:srgbClr val="7030A0"/>
                </a:solidFill>
              </a:rPr>
              <a:t>buf</a:t>
            </a:r>
            <a:r>
              <a:rPr lang="en-US" dirty="0">
                <a:solidFill>
                  <a:srgbClr val="7030A0"/>
                </a:solidFill>
              </a:rPr>
              <a:t>, unsigned int </a:t>
            </a:r>
            <a:r>
              <a:rPr lang="en-US" b="1" dirty="0" err="1">
                <a:solidFill>
                  <a:srgbClr val="7030A0"/>
                </a:solidFill>
              </a:rPr>
              <a:t>maxlen</a:t>
            </a:r>
            <a:r>
              <a:rPr lang="en-US" dirty="0">
                <a:solidFill>
                  <a:srgbClr val="7030A0"/>
                </a:solidFill>
              </a:rPr>
              <a:t>, unsigned int </a:t>
            </a:r>
            <a:r>
              <a:rPr lang="en-US" dirty="0" err="1">
                <a:solidFill>
                  <a:srgbClr val="7030A0"/>
                </a:solidFill>
              </a:rPr>
              <a:t>timeout_ms</a:t>
            </a:r>
            <a:r>
              <a:rPr lang="en-US" dirty="0">
                <a:solidFill>
                  <a:srgbClr val="7030A0"/>
                </a:solidFill>
              </a:rPr>
              <a:t>);</a:t>
            </a:r>
          </a:p>
          <a:p>
            <a:pPr lvl="2">
              <a:buFont typeface="Wingdings" panose="05000000000000000000" pitchFamily="2" charset="2"/>
              <a:buChar char="§"/>
            </a:pPr>
            <a:r>
              <a:rPr lang="en-US" dirty="0">
                <a:solidFill>
                  <a:srgbClr val="7030A0"/>
                </a:solidFill>
              </a:rPr>
              <a:t>bool</a:t>
            </a:r>
            <a:r>
              <a:rPr lang="en-US" b="1" dirty="0">
                <a:solidFill>
                  <a:srgbClr val="7030A0"/>
                </a:solidFill>
              </a:rPr>
              <a:t> </a:t>
            </a:r>
            <a:r>
              <a:rPr lang="en-US" b="1" dirty="0" err="1">
                <a:solidFill>
                  <a:srgbClr val="7030A0"/>
                </a:solidFill>
              </a:rPr>
              <a:t>SerialSend</a:t>
            </a:r>
            <a:r>
              <a:rPr lang="en-US" dirty="0">
                <a:solidFill>
                  <a:srgbClr val="7030A0"/>
                </a:solidFill>
              </a:rPr>
              <a:t>(unsigned</a:t>
            </a:r>
            <a:r>
              <a:rPr lang="en-US" b="1" dirty="0">
                <a:solidFill>
                  <a:srgbClr val="7030A0"/>
                </a:solidFill>
              </a:rPr>
              <a:t> </a:t>
            </a:r>
            <a:r>
              <a:rPr lang="en-US" dirty="0">
                <a:solidFill>
                  <a:srgbClr val="7030A0"/>
                </a:solidFill>
              </a:rPr>
              <a:t>char</a:t>
            </a:r>
            <a:r>
              <a:rPr lang="en-US" b="1" dirty="0">
                <a:solidFill>
                  <a:srgbClr val="7030A0"/>
                </a:solidFill>
              </a:rPr>
              <a:t> *</a:t>
            </a:r>
            <a:r>
              <a:rPr lang="en-US" b="1" dirty="0" err="1">
                <a:solidFill>
                  <a:srgbClr val="7030A0"/>
                </a:solidFill>
              </a:rPr>
              <a:t>buf</a:t>
            </a:r>
            <a:r>
              <a:rPr lang="en-US" b="1" dirty="0">
                <a:solidFill>
                  <a:srgbClr val="7030A0"/>
                </a:solidFill>
              </a:rPr>
              <a:t>, </a:t>
            </a:r>
            <a:r>
              <a:rPr lang="en-US" dirty="0">
                <a:solidFill>
                  <a:srgbClr val="7030A0"/>
                </a:solidFill>
              </a:rPr>
              <a:t>unsigned</a:t>
            </a:r>
            <a:r>
              <a:rPr lang="en-US" b="1" dirty="0">
                <a:solidFill>
                  <a:srgbClr val="7030A0"/>
                </a:solidFill>
              </a:rPr>
              <a:t> </a:t>
            </a:r>
            <a:r>
              <a:rPr lang="en-US" dirty="0" err="1">
                <a:solidFill>
                  <a:srgbClr val="7030A0"/>
                </a:solidFill>
              </a:rPr>
              <a:t>int</a:t>
            </a:r>
            <a:r>
              <a:rPr lang="en-US" b="1" dirty="0">
                <a:solidFill>
                  <a:srgbClr val="7030A0"/>
                </a:solidFill>
              </a:rPr>
              <a:t> size);</a:t>
            </a:r>
          </a:p>
          <a:p>
            <a:pPr lvl="2">
              <a:buFont typeface="Wingdings" panose="05000000000000000000" pitchFamily="2" charset="2"/>
              <a:buChar char="§"/>
            </a:pPr>
            <a:r>
              <a:rPr lang="en-US" dirty="0">
                <a:solidFill>
                  <a:srgbClr val="7030A0"/>
                </a:solidFill>
              </a:rPr>
              <a:t>void </a:t>
            </a:r>
            <a:r>
              <a:rPr lang="en-US" b="1" dirty="0" err="1">
                <a:solidFill>
                  <a:srgbClr val="7030A0"/>
                </a:solidFill>
              </a:rPr>
              <a:t>SerialFlushInputBuff</a:t>
            </a:r>
            <a:r>
              <a:rPr lang="en-US" dirty="0">
                <a:solidFill>
                  <a:srgbClr val="7030A0"/>
                </a:solidFill>
              </a:rPr>
              <a:t> (void);</a:t>
            </a:r>
          </a:p>
          <a:p>
            <a:pPr lvl="2">
              <a:buFont typeface="Wingdings" panose="05000000000000000000" pitchFamily="2" charset="2"/>
              <a:buChar char="§"/>
            </a:pPr>
            <a:r>
              <a:rPr lang="en-US" dirty="0">
                <a:solidFill>
                  <a:srgbClr val="7030A0"/>
                </a:solidFill>
              </a:rPr>
              <a:t>void </a:t>
            </a:r>
            <a:r>
              <a:rPr lang="en-US" b="1" dirty="0" err="1">
                <a:solidFill>
                  <a:srgbClr val="7030A0"/>
                </a:solidFill>
              </a:rPr>
              <a:t>SerialDisable</a:t>
            </a:r>
            <a:r>
              <a:rPr lang="en-US" dirty="0">
                <a:solidFill>
                  <a:srgbClr val="7030A0"/>
                </a:solidFill>
              </a:rPr>
              <a:t>();</a:t>
            </a:r>
          </a:p>
          <a:p>
            <a:pPr lvl="1">
              <a:buFont typeface="Wingdings" panose="05000000000000000000" pitchFamily="2" charset="2"/>
              <a:buChar char="§"/>
            </a:pPr>
            <a:endParaRPr lang="en-US" dirty="0"/>
          </a:p>
          <a:p>
            <a:pPr>
              <a:buFont typeface="Wingdings" panose="05000000000000000000" pitchFamily="2" charset="2"/>
              <a:buChar char="§"/>
            </a:pPr>
            <a:r>
              <a:rPr lang="en-US" dirty="0"/>
              <a:t> Test your code with the Cellular concept board</a:t>
            </a:r>
          </a:p>
          <a:p>
            <a:pPr lvl="1">
              <a:buFont typeface="Wingdings" panose="05000000000000000000" pitchFamily="2" charset="2"/>
              <a:buChar char="§"/>
            </a:pPr>
            <a:r>
              <a:rPr lang="en-US" dirty="0"/>
              <a:t>E.g.: send “AT\r\n” and receive a response from the modem</a:t>
            </a:r>
          </a:p>
          <a:p>
            <a:pPr lvl="1">
              <a:buFont typeface="Wingdings" panose="05000000000000000000" pitchFamily="2" charset="2"/>
              <a:buChar char="§"/>
            </a:pP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364368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809A-4555-4693-9FAA-3C588485FDEC}"/>
              </a:ext>
            </a:extLst>
          </p:cNvPr>
          <p:cNvSpPr>
            <a:spLocks noGrp="1"/>
          </p:cNvSpPr>
          <p:nvPr>
            <p:ph type="title"/>
          </p:nvPr>
        </p:nvSpPr>
        <p:spPr/>
        <p:txBody>
          <a:bodyPr/>
          <a:lstStyle/>
          <a:p>
            <a:r>
              <a:rPr lang="en-US" dirty="0"/>
              <a:t>Part 1 – Guidance cont’d</a:t>
            </a:r>
            <a:endParaRPr lang="x-none" dirty="0"/>
          </a:p>
        </p:txBody>
      </p:sp>
      <p:sp>
        <p:nvSpPr>
          <p:cNvPr id="3" name="Content Placeholder 2">
            <a:extLst>
              <a:ext uri="{FF2B5EF4-FFF2-40B4-BE49-F238E27FC236}">
                <a16:creationId xmlns:a16="http://schemas.microsoft.com/office/drawing/2014/main" id="{A698A5B8-C85F-4347-9D00-584E159705D8}"/>
              </a:ext>
            </a:extLst>
          </p:cNvPr>
          <p:cNvSpPr>
            <a:spLocks noGrp="1"/>
          </p:cNvSpPr>
          <p:nvPr>
            <p:ph idx="1"/>
          </p:nvPr>
        </p:nvSpPr>
        <p:spPr>
          <a:xfrm>
            <a:off x="1097280" y="1845734"/>
            <a:ext cx="10058400" cy="4427050"/>
          </a:xfrm>
        </p:spPr>
        <p:txBody>
          <a:bodyPr>
            <a:normAutofit lnSpcReduction="10000"/>
          </a:bodyPr>
          <a:lstStyle/>
          <a:p>
            <a:pPr>
              <a:buFont typeface="Wingdings" panose="05000000000000000000" pitchFamily="2" charset="2"/>
              <a:buChar char="§"/>
            </a:pPr>
            <a:r>
              <a:rPr lang="en-US" dirty="0"/>
              <a:t>Declare the following function in “</a:t>
            </a:r>
            <a:r>
              <a:rPr lang="en-US" dirty="0" err="1"/>
              <a:t>cellular.h</a:t>
            </a:r>
            <a:r>
              <a:rPr lang="en-US" dirty="0"/>
              <a:t>”:</a:t>
            </a:r>
          </a:p>
          <a:p>
            <a:pPr lvl="1">
              <a:buFont typeface="Wingdings" panose="05000000000000000000" pitchFamily="2" charset="2"/>
              <a:buChar char="§"/>
            </a:pPr>
            <a:r>
              <a:rPr lang="en-US" sz="1600" dirty="0">
                <a:solidFill>
                  <a:srgbClr val="7030A0"/>
                </a:solidFill>
                <a:latin typeface="Courier New" panose="02070309020205020404" pitchFamily="49" charset="0"/>
                <a:cs typeface="Courier New" panose="02070309020205020404" pitchFamily="49" charset="0"/>
              </a:rPr>
              <a:t>void </a:t>
            </a:r>
            <a:r>
              <a:rPr lang="en-US" sz="1600" b="1" dirty="0" err="1">
                <a:solidFill>
                  <a:srgbClr val="7030A0"/>
                </a:solidFill>
                <a:latin typeface="Courier New" panose="02070309020205020404" pitchFamily="49" charset="0"/>
                <a:cs typeface="Courier New" panose="02070309020205020404" pitchFamily="49" charset="0"/>
              </a:rPr>
              <a:t>CellularInit</a:t>
            </a:r>
            <a:r>
              <a:rPr lang="en-US" sz="1600" dirty="0">
                <a:solidFill>
                  <a:srgbClr val="7030A0"/>
                </a:solidFill>
                <a:latin typeface="Courier New" panose="02070309020205020404" pitchFamily="49" charset="0"/>
                <a:cs typeface="Courier New" panose="02070309020205020404" pitchFamily="49" charset="0"/>
              </a:rPr>
              <a:t>(char *</a:t>
            </a:r>
            <a:r>
              <a:rPr lang="en-US" sz="1600" b="1" dirty="0">
                <a:solidFill>
                  <a:srgbClr val="7030A0"/>
                </a:solidFill>
                <a:latin typeface="Courier New" panose="02070309020205020404" pitchFamily="49" charset="0"/>
                <a:cs typeface="Courier New" panose="02070309020205020404" pitchFamily="49" charset="0"/>
              </a:rPr>
              <a:t>port</a:t>
            </a:r>
            <a:r>
              <a:rPr lang="en-US" sz="1600" dirty="0">
                <a:solidFill>
                  <a:srgbClr val="7030A0"/>
                </a:solidFill>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t>Initialize whatever is needed to start working with the cellular modem (e.g. the serial port).</a:t>
            </a:r>
          </a:p>
          <a:p>
            <a:pPr lvl="1">
              <a:buFont typeface="Wingdings" panose="05000000000000000000" pitchFamily="2" charset="2"/>
              <a:buChar char="§"/>
            </a:pPr>
            <a:r>
              <a:rPr lang="en-US" sz="1600" dirty="0">
                <a:solidFill>
                  <a:srgbClr val="7030A0"/>
                </a:solidFill>
                <a:latin typeface="Courier New" panose="02070309020205020404" pitchFamily="49" charset="0"/>
                <a:cs typeface="Courier New" panose="02070309020205020404" pitchFamily="49" charset="0"/>
              </a:rPr>
              <a:t>void </a:t>
            </a:r>
            <a:r>
              <a:rPr lang="en-US" sz="1600" b="1" dirty="0" err="1">
                <a:solidFill>
                  <a:srgbClr val="7030A0"/>
                </a:solidFill>
                <a:latin typeface="Courier New" panose="02070309020205020404" pitchFamily="49" charset="0"/>
                <a:cs typeface="Courier New" panose="02070309020205020404" pitchFamily="49" charset="0"/>
              </a:rPr>
              <a:t>CellularDisable</a:t>
            </a:r>
            <a:r>
              <a:rPr lang="en-US" sz="1600" dirty="0">
                <a:solidFill>
                  <a:srgbClr val="7030A0"/>
                </a:solidFill>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t>Deallocate / close whatever resources </a:t>
            </a:r>
            <a:r>
              <a:rPr lang="en-US" sz="1600" dirty="0" err="1"/>
              <a:t>CellularInit</a:t>
            </a:r>
            <a:r>
              <a:rPr lang="en-US" sz="1600" dirty="0"/>
              <a:t>() allocated.</a:t>
            </a:r>
          </a:p>
          <a:p>
            <a:pPr lvl="1">
              <a:buFont typeface="Wingdings" panose="05000000000000000000" pitchFamily="2" charset="2"/>
              <a:buChar char="§"/>
            </a:pPr>
            <a:endParaRPr lang="en-US" sz="1600" dirty="0">
              <a:latin typeface="Courier New" panose="02070309020205020404" pitchFamily="49" charset="0"/>
              <a:cs typeface="Courier New" panose="02070309020205020404" pitchFamily="49" charset="0"/>
            </a:endParaRPr>
          </a:p>
          <a:p>
            <a:pPr lvl="1">
              <a:buFont typeface="Wingdings" panose="05000000000000000000" pitchFamily="2" charset="2"/>
              <a:buChar char="§"/>
            </a:pPr>
            <a:r>
              <a:rPr lang="en-US" sz="1600" dirty="0">
                <a:solidFill>
                  <a:srgbClr val="7030A0"/>
                </a:solidFill>
                <a:latin typeface="Courier New" panose="02070309020205020404" pitchFamily="49" charset="0"/>
                <a:cs typeface="Courier New" panose="02070309020205020404" pitchFamily="49" charset="0"/>
              </a:rPr>
              <a:t>bool </a:t>
            </a:r>
            <a:r>
              <a:rPr lang="en-US" sz="1600" b="1" dirty="0" err="1">
                <a:solidFill>
                  <a:srgbClr val="7030A0"/>
                </a:solidFill>
                <a:latin typeface="Courier New" panose="02070309020205020404" pitchFamily="49" charset="0"/>
                <a:cs typeface="Courier New" panose="02070309020205020404" pitchFamily="49" charset="0"/>
              </a:rPr>
              <a:t>CellularCheckModem</a:t>
            </a:r>
            <a:r>
              <a:rPr lang="en-US" sz="1600" dirty="0">
                <a:solidFill>
                  <a:srgbClr val="7030A0"/>
                </a:solidFill>
                <a:latin typeface="Courier New" panose="02070309020205020404" pitchFamily="49" charset="0"/>
                <a:cs typeface="Courier New" panose="02070309020205020404" pitchFamily="49" charset="0"/>
              </a:rPr>
              <a:t>(void)</a:t>
            </a:r>
            <a:br>
              <a:rPr lang="en-US" sz="1600" dirty="0">
                <a:solidFill>
                  <a:srgbClr val="7030A0"/>
                </a:solidFill>
                <a:latin typeface="Courier New" panose="02070309020205020404" pitchFamily="49" charset="0"/>
                <a:cs typeface="Courier New" panose="02070309020205020404" pitchFamily="49" charset="0"/>
              </a:rPr>
            </a:br>
            <a:r>
              <a:rPr lang="en-US" sz="1600" dirty="0"/>
              <a:t>Checks if the modem is responding to AT commands. Return true if it does, returns false otherwise.</a:t>
            </a:r>
            <a:endParaRPr lang="en-US" sz="1600" dirty="0">
              <a:latin typeface="Courier New" panose="02070309020205020404" pitchFamily="49" charset="0"/>
              <a:cs typeface="Courier New" panose="02070309020205020404" pitchFamily="49" charset="0"/>
            </a:endParaRPr>
          </a:p>
          <a:p>
            <a:pPr lvl="1" algn="l">
              <a:buFont typeface="Wingdings" panose="05000000000000000000" pitchFamily="2" charset="2"/>
              <a:buChar char="§"/>
            </a:pPr>
            <a:endParaRPr lang="en-US" sz="1600" dirty="0">
              <a:latin typeface="Courier New" panose="02070309020205020404" pitchFamily="49" charset="0"/>
              <a:cs typeface="Courier New" panose="02070309020205020404" pitchFamily="49" charset="0"/>
            </a:endParaRPr>
          </a:p>
          <a:p>
            <a:pPr lvl="1">
              <a:buFont typeface="Wingdings" panose="05000000000000000000" pitchFamily="2" charset="2"/>
              <a:buChar char="§"/>
            </a:pPr>
            <a:r>
              <a:rPr lang="en-US" sz="1600" dirty="0">
                <a:solidFill>
                  <a:srgbClr val="7030A0"/>
                </a:solidFill>
                <a:latin typeface="Courier New" panose="02070309020205020404" pitchFamily="49" charset="0"/>
                <a:cs typeface="Courier New" panose="02070309020205020404" pitchFamily="49" charset="0"/>
              </a:rPr>
              <a:t>bool </a:t>
            </a:r>
            <a:r>
              <a:rPr lang="en-US" sz="1600" b="1" dirty="0" err="1">
                <a:solidFill>
                  <a:srgbClr val="7030A0"/>
                </a:solidFill>
                <a:latin typeface="Courier New" panose="02070309020205020404" pitchFamily="49" charset="0"/>
                <a:cs typeface="Courier New" panose="02070309020205020404" pitchFamily="49" charset="0"/>
              </a:rPr>
              <a:t>CellularGetRegistrationStatus</a:t>
            </a:r>
            <a:r>
              <a:rPr lang="en-US" sz="1600" dirty="0">
                <a:solidFill>
                  <a:srgbClr val="7030A0"/>
                </a:solidFill>
                <a:latin typeface="Courier New" panose="02070309020205020404" pitchFamily="49" charset="0"/>
                <a:cs typeface="Courier New" panose="02070309020205020404" pitchFamily="49" charset="0"/>
              </a:rPr>
              <a:t>(int *</a:t>
            </a:r>
            <a:r>
              <a:rPr lang="en-US" sz="1600" b="1" dirty="0">
                <a:solidFill>
                  <a:srgbClr val="7030A0"/>
                </a:solidFill>
                <a:latin typeface="Courier New" panose="02070309020205020404" pitchFamily="49" charset="0"/>
                <a:cs typeface="Courier New" panose="02070309020205020404" pitchFamily="49" charset="0"/>
              </a:rPr>
              <a:t>status</a:t>
            </a:r>
            <a:r>
              <a:rPr lang="en-US" sz="1600" dirty="0">
                <a:solidFill>
                  <a:srgbClr val="7030A0"/>
                </a:solidFill>
                <a:latin typeface="Courier New" panose="02070309020205020404" pitchFamily="49" charset="0"/>
                <a:cs typeface="Courier New" panose="02070309020205020404" pitchFamily="49" charset="0"/>
              </a:rPr>
              <a:t>)</a:t>
            </a:r>
            <a:br>
              <a:rPr lang="en-US" sz="1600" dirty="0">
                <a:solidFill>
                  <a:srgbClr val="7030A0"/>
                </a:solidFill>
                <a:latin typeface="Courier New" panose="02070309020205020404" pitchFamily="49" charset="0"/>
                <a:cs typeface="Courier New" panose="02070309020205020404" pitchFamily="49" charset="0"/>
              </a:rPr>
            </a:br>
            <a:r>
              <a:rPr lang="en-US" sz="1600" dirty="0"/>
              <a:t>Returns false if the modem did not respond or responded with an error. </a:t>
            </a:r>
            <a:br>
              <a:rPr lang="en-US" sz="1600" dirty="0"/>
            </a:br>
            <a:r>
              <a:rPr lang="en-US" sz="1600" dirty="0"/>
              <a:t>Returns true if the command was successful and the registration status was obtained from the modem. In that case, the </a:t>
            </a:r>
            <a:r>
              <a:rPr lang="en-US" sz="1600" i="1" dirty="0"/>
              <a:t>status</a:t>
            </a:r>
            <a:r>
              <a:rPr lang="en-US" sz="1600" dirty="0"/>
              <a:t> parameter will be populated with the numeric value of the </a:t>
            </a:r>
            <a:r>
              <a:rPr lang="en-US" sz="1600" i="1" dirty="0"/>
              <a:t>&lt;</a:t>
            </a:r>
            <a:r>
              <a:rPr lang="en-US" sz="1600" i="1" dirty="0" err="1"/>
              <a:t>regStatus</a:t>
            </a:r>
            <a:r>
              <a:rPr lang="en-US" sz="1600" i="1" dirty="0"/>
              <a:t>&gt;</a:t>
            </a:r>
            <a:r>
              <a:rPr lang="en-US" sz="1600" dirty="0"/>
              <a:t> field of the “+CREG” AT command.</a:t>
            </a:r>
          </a:p>
          <a:p>
            <a:pPr lvl="1">
              <a:buFont typeface="Wingdings" panose="05000000000000000000" pitchFamily="2" charset="2"/>
              <a:buChar char="§"/>
            </a:pPr>
            <a:endParaRPr lang="en-US" sz="1600" dirty="0">
              <a:latin typeface="Courier New" panose="02070309020205020404" pitchFamily="49" charset="0"/>
              <a:cs typeface="Courier New" panose="02070309020205020404" pitchFamily="49" charset="0"/>
            </a:endParaRPr>
          </a:p>
          <a:p>
            <a:pPr lvl="1">
              <a:buFont typeface="Wingdings" panose="05000000000000000000" pitchFamily="2" charset="2"/>
              <a:buChar char="§"/>
            </a:pPr>
            <a:r>
              <a:rPr lang="en-US" sz="1600" dirty="0">
                <a:solidFill>
                  <a:srgbClr val="7030A0"/>
                </a:solidFill>
                <a:latin typeface="Courier New" panose="02070309020205020404" pitchFamily="49" charset="0"/>
                <a:cs typeface="Courier New" panose="02070309020205020404" pitchFamily="49" charset="0"/>
              </a:rPr>
              <a:t>bool </a:t>
            </a:r>
            <a:r>
              <a:rPr lang="en-US" sz="1600" b="1" dirty="0" err="1">
                <a:solidFill>
                  <a:srgbClr val="7030A0"/>
                </a:solidFill>
                <a:latin typeface="Courier New" panose="02070309020205020404" pitchFamily="49" charset="0"/>
                <a:cs typeface="Courier New" panose="02070309020205020404" pitchFamily="49" charset="0"/>
              </a:rPr>
              <a:t>CellularGetSignalQuality</a:t>
            </a:r>
            <a:r>
              <a:rPr lang="en-US" sz="1600" dirty="0">
                <a:solidFill>
                  <a:srgbClr val="7030A0"/>
                </a:solidFill>
                <a:latin typeface="Courier New" panose="02070309020205020404" pitchFamily="49" charset="0"/>
                <a:cs typeface="Courier New" panose="02070309020205020404" pitchFamily="49" charset="0"/>
              </a:rPr>
              <a:t>(int *</a:t>
            </a:r>
            <a:r>
              <a:rPr lang="en-US" sz="1600" b="1" dirty="0" err="1">
                <a:solidFill>
                  <a:srgbClr val="7030A0"/>
                </a:solidFill>
                <a:latin typeface="Courier New" panose="02070309020205020404" pitchFamily="49" charset="0"/>
                <a:cs typeface="Courier New" panose="02070309020205020404" pitchFamily="49" charset="0"/>
              </a:rPr>
              <a:t>csq</a:t>
            </a:r>
            <a:r>
              <a:rPr lang="en-US" sz="1600" dirty="0">
                <a:solidFill>
                  <a:srgbClr val="7030A0"/>
                </a:solidFill>
                <a:latin typeface="Courier New" panose="02070309020205020404" pitchFamily="49" charset="0"/>
                <a:cs typeface="Courier New" panose="02070309020205020404" pitchFamily="49" charset="0"/>
              </a:rPr>
              <a:t>)</a:t>
            </a:r>
            <a:br>
              <a:rPr lang="en-US" sz="1600" dirty="0">
                <a:solidFill>
                  <a:srgbClr val="7030A0"/>
                </a:solidFill>
                <a:latin typeface="Courier New" panose="02070309020205020404" pitchFamily="49" charset="0"/>
                <a:cs typeface="Courier New" panose="02070309020205020404" pitchFamily="49" charset="0"/>
              </a:rPr>
            </a:br>
            <a:r>
              <a:rPr lang="en-US" sz="1600" dirty="0"/>
              <a:t>Returns false if the modem did not respond or responded with an error (note, CSQ=99 is also an error!)</a:t>
            </a:r>
            <a:br>
              <a:rPr lang="en-US" sz="1600" dirty="0"/>
            </a:br>
            <a:r>
              <a:rPr lang="en-US" sz="1600" dirty="0"/>
              <a:t>Returns true if the command was successful and the signal quality was obtained from the modem. In that case, the </a:t>
            </a:r>
            <a:r>
              <a:rPr lang="en-US" sz="1600" i="1" dirty="0" err="1"/>
              <a:t>csq</a:t>
            </a:r>
            <a:r>
              <a:rPr lang="en-US" sz="1600" dirty="0"/>
              <a:t> parameter will be populated with the numeric value between -113dBm and -51dBm.</a:t>
            </a:r>
            <a:endParaRPr lang="en-US" sz="1600" dirty="0">
              <a:latin typeface="Courier New" panose="02070309020205020404" pitchFamily="49" charset="0"/>
              <a:cs typeface="Courier New" panose="02070309020205020404" pitchFamily="49" charset="0"/>
            </a:endParaRPr>
          </a:p>
          <a:p>
            <a:pPr lvl="1">
              <a:buFont typeface="Wingdings" panose="05000000000000000000" pitchFamily="2" charset="2"/>
              <a:buChar char="§"/>
            </a:pPr>
            <a:endParaRPr lang="en-US" sz="1600" dirty="0">
              <a:latin typeface="Courier New" panose="02070309020205020404" pitchFamily="49" charset="0"/>
              <a:cs typeface="Courier New" panose="02070309020205020404" pitchFamily="49" charset="0"/>
            </a:endParaRPr>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p:txBody>
      </p:sp>
      <p:sp>
        <p:nvSpPr>
          <p:cNvPr id="4" name="TextBox 3">
            <a:extLst>
              <a:ext uri="{FF2B5EF4-FFF2-40B4-BE49-F238E27FC236}">
                <a16:creationId xmlns:a16="http://schemas.microsoft.com/office/drawing/2014/main" id="{45C5B178-F303-4551-982E-1316F4C67C2C}"/>
              </a:ext>
            </a:extLst>
          </p:cNvPr>
          <p:cNvSpPr txBox="1"/>
          <p:nvPr/>
        </p:nvSpPr>
        <p:spPr>
          <a:xfrm>
            <a:off x="5638800" y="2971800"/>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7553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809A-4555-4693-9FAA-3C588485FDEC}"/>
              </a:ext>
            </a:extLst>
          </p:cNvPr>
          <p:cNvSpPr>
            <a:spLocks noGrp="1"/>
          </p:cNvSpPr>
          <p:nvPr>
            <p:ph type="title"/>
          </p:nvPr>
        </p:nvSpPr>
        <p:spPr/>
        <p:txBody>
          <a:bodyPr/>
          <a:lstStyle/>
          <a:p>
            <a:r>
              <a:rPr lang="en-US" dirty="0"/>
              <a:t>Part 1 – Guidance cont’d</a:t>
            </a:r>
            <a:endParaRPr lang="x-none" dirty="0"/>
          </a:p>
        </p:txBody>
      </p:sp>
      <p:sp>
        <p:nvSpPr>
          <p:cNvPr id="3" name="Content Placeholder 2">
            <a:extLst>
              <a:ext uri="{FF2B5EF4-FFF2-40B4-BE49-F238E27FC236}">
                <a16:creationId xmlns:a16="http://schemas.microsoft.com/office/drawing/2014/main" id="{A698A5B8-C85F-4347-9D00-584E159705D8}"/>
              </a:ext>
            </a:extLst>
          </p:cNvPr>
          <p:cNvSpPr>
            <a:spLocks noGrp="1"/>
          </p:cNvSpPr>
          <p:nvPr>
            <p:ph idx="1"/>
          </p:nvPr>
        </p:nvSpPr>
        <p:spPr>
          <a:xfrm>
            <a:off x="1097280" y="1845734"/>
            <a:ext cx="10058400" cy="4427050"/>
          </a:xfrm>
        </p:spPr>
        <p:txBody>
          <a:bodyPr>
            <a:normAutofit/>
          </a:bodyPr>
          <a:lstStyle/>
          <a:p>
            <a:pPr>
              <a:buFont typeface="Wingdings" panose="05000000000000000000" pitchFamily="2" charset="2"/>
              <a:buChar char="§"/>
            </a:pPr>
            <a:r>
              <a:rPr lang="en-US" dirty="0"/>
              <a:t>….more declarations in “</a:t>
            </a:r>
            <a:r>
              <a:rPr lang="en-US" dirty="0" err="1"/>
              <a:t>cellular.h</a:t>
            </a:r>
            <a:r>
              <a:rPr lang="en-US" dirty="0"/>
              <a:t>” :</a:t>
            </a:r>
          </a:p>
          <a:p>
            <a:pPr lvl="1">
              <a:buFont typeface="Wingdings" panose="05000000000000000000" pitchFamily="2" charset="2"/>
              <a:buChar char="§"/>
            </a:pPr>
            <a:r>
              <a:rPr lang="en-US" sz="1600" dirty="0">
                <a:solidFill>
                  <a:srgbClr val="7030A0"/>
                </a:solidFill>
                <a:latin typeface="Courier New" panose="02070309020205020404" pitchFamily="49" charset="0"/>
                <a:cs typeface="Courier New" panose="02070309020205020404" pitchFamily="49" charset="0"/>
              </a:rPr>
              <a:t>bool </a:t>
            </a:r>
            <a:r>
              <a:rPr lang="en-US" sz="1600" b="1" dirty="0" err="1">
                <a:solidFill>
                  <a:srgbClr val="7030A0"/>
                </a:solidFill>
                <a:latin typeface="Courier New" panose="02070309020205020404" pitchFamily="49" charset="0"/>
                <a:cs typeface="Courier New" panose="02070309020205020404" pitchFamily="49" charset="0"/>
              </a:rPr>
              <a:t>CellularSetOperator</a:t>
            </a:r>
            <a:r>
              <a:rPr lang="en-US" sz="1600" dirty="0">
                <a:solidFill>
                  <a:srgbClr val="7030A0"/>
                </a:solidFill>
                <a:latin typeface="Courier New" panose="02070309020205020404" pitchFamily="49" charset="0"/>
                <a:cs typeface="Courier New" panose="02070309020205020404" pitchFamily="49" charset="0"/>
              </a:rPr>
              <a:t>(int </a:t>
            </a:r>
            <a:r>
              <a:rPr lang="en-US" sz="1600" b="1" dirty="0">
                <a:solidFill>
                  <a:srgbClr val="7030A0"/>
                </a:solidFill>
                <a:latin typeface="Courier New" panose="02070309020205020404" pitchFamily="49" charset="0"/>
                <a:cs typeface="Courier New" panose="02070309020205020404" pitchFamily="49" charset="0"/>
              </a:rPr>
              <a:t>mode</a:t>
            </a:r>
            <a:r>
              <a:rPr lang="en-US" sz="1600" dirty="0">
                <a:solidFill>
                  <a:srgbClr val="7030A0"/>
                </a:solidFill>
                <a:latin typeface="Courier New" panose="02070309020205020404" pitchFamily="49" charset="0"/>
                <a:cs typeface="Courier New" panose="02070309020205020404" pitchFamily="49" charset="0"/>
              </a:rPr>
              <a:t>, char *</a:t>
            </a:r>
            <a:r>
              <a:rPr lang="en-US" sz="1600" b="1" dirty="0" err="1">
                <a:solidFill>
                  <a:srgbClr val="7030A0"/>
                </a:solidFill>
                <a:latin typeface="Courier New" panose="02070309020205020404" pitchFamily="49" charset="0"/>
                <a:cs typeface="Courier New" panose="02070309020205020404" pitchFamily="49" charset="0"/>
              </a:rPr>
              <a:t>operatorName</a:t>
            </a:r>
            <a:r>
              <a:rPr lang="en-US" sz="1600" dirty="0">
                <a:solidFill>
                  <a:srgbClr val="7030A0"/>
                </a:solidFill>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t>Forces the modem to register/deregister with a network. Returns true if the command was successful, returns false otherwise. </a:t>
            </a:r>
            <a:br>
              <a:rPr lang="en-US" sz="1600" dirty="0"/>
            </a:br>
            <a:r>
              <a:rPr lang="en-US" sz="1600" dirty="0"/>
              <a:t>If mode=0, sets the modem to automatically register with an operator (ignores the </a:t>
            </a:r>
            <a:r>
              <a:rPr lang="en-US" sz="1600" i="1" dirty="0" err="1"/>
              <a:t>operatorName</a:t>
            </a:r>
            <a:r>
              <a:rPr lang="en-US" sz="1600" i="1" dirty="0"/>
              <a:t> </a:t>
            </a:r>
            <a:r>
              <a:rPr lang="en-US" sz="1600" dirty="0"/>
              <a:t>parameter). </a:t>
            </a:r>
            <a:br>
              <a:rPr lang="en-US" sz="1600" dirty="0"/>
            </a:br>
            <a:r>
              <a:rPr lang="en-US" sz="1600" dirty="0"/>
              <a:t>If mode=1, forces the modem to work with a specific operator, given in </a:t>
            </a:r>
            <a:r>
              <a:rPr lang="en-US" sz="1600" i="1" dirty="0" err="1"/>
              <a:t>operatorName</a:t>
            </a:r>
            <a:r>
              <a:rPr lang="en-US" sz="1600" dirty="0"/>
              <a:t>.</a:t>
            </a:r>
            <a:br>
              <a:rPr lang="en-US" sz="1600" dirty="0"/>
            </a:br>
            <a:r>
              <a:rPr lang="en-US" sz="1600" dirty="0"/>
              <a:t>If mode=2, deregisters from the network (ignores the </a:t>
            </a:r>
            <a:r>
              <a:rPr lang="en-US" sz="1600" i="1" dirty="0" err="1"/>
              <a:t>operatorName</a:t>
            </a:r>
            <a:r>
              <a:rPr lang="en-US" sz="1600" i="1" dirty="0"/>
              <a:t> </a:t>
            </a:r>
            <a:r>
              <a:rPr lang="en-US" sz="1600" dirty="0"/>
              <a:t>parameter).</a:t>
            </a:r>
            <a:br>
              <a:rPr lang="en-US" sz="1600" dirty="0"/>
            </a:br>
            <a:r>
              <a:rPr lang="en-US" sz="1600" dirty="0"/>
              <a:t>See the “+COPS=&lt;mode&gt;,…” command for more details.</a:t>
            </a:r>
          </a:p>
          <a:p>
            <a:pPr lvl="1">
              <a:buFont typeface="Wingdings" panose="05000000000000000000" pitchFamily="2" charset="2"/>
              <a:buChar char="§"/>
            </a:pPr>
            <a:endParaRPr lang="en-US" sz="1600" dirty="0"/>
          </a:p>
          <a:p>
            <a:pPr lvl="1">
              <a:buFont typeface="Wingdings" panose="05000000000000000000" pitchFamily="2" charset="2"/>
              <a:buChar char="§"/>
            </a:pPr>
            <a:r>
              <a:rPr lang="en-US" sz="1600" dirty="0">
                <a:solidFill>
                  <a:srgbClr val="7030A0"/>
                </a:solidFill>
                <a:latin typeface="Courier New" panose="02070309020205020404" pitchFamily="49" charset="0"/>
                <a:cs typeface="Courier New" panose="02070309020205020404" pitchFamily="49" charset="0"/>
              </a:rPr>
              <a:t>bool </a:t>
            </a:r>
            <a:r>
              <a:rPr lang="en-US" sz="1600" b="1" dirty="0" err="1">
                <a:solidFill>
                  <a:srgbClr val="7030A0"/>
                </a:solidFill>
                <a:latin typeface="Courier New" panose="02070309020205020404" pitchFamily="49" charset="0"/>
                <a:cs typeface="Courier New" panose="02070309020205020404" pitchFamily="49" charset="0"/>
              </a:rPr>
              <a:t>CellularGetOperators</a:t>
            </a:r>
            <a:r>
              <a:rPr lang="en-US" sz="1600" dirty="0">
                <a:solidFill>
                  <a:srgbClr val="7030A0"/>
                </a:solidFill>
                <a:latin typeface="Courier New" panose="02070309020205020404" pitchFamily="49" charset="0"/>
                <a:cs typeface="Courier New" panose="02070309020205020404" pitchFamily="49" charset="0"/>
              </a:rPr>
              <a:t>(OPERATOR_INFO *</a:t>
            </a:r>
            <a:r>
              <a:rPr lang="en-US" sz="1600" dirty="0" err="1">
                <a:solidFill>
                  <a:srgbClr val="7030A0"/>
                </a:solidFill>
                <a:latin typeface="Courier New" panose="02070309020205020404" pitchFamily="49" charset="0"/>
                <a:cs typeface="Courier New" panose="02070309020205020404" pitchFamily="49" charset="0"/>
              </a:rPr>
              <a:t>opList</a:t>
            </a:r>
            <a:r>
              <a:rPr lang="en-US" sz="1600" dirty="0">
                <a:solidFill>
                  <a:srgbClr val="7030A0"/>
                </a:solidFill>
                <a:latin typeface="Courier New" panose="02070309020205020404" pitchFamily="49" charset="0"/>
                <a:cs typeface="Courier New" panose="02070309020205020404" pitchFamily="49" charset="0"/>
              </a:rPr>
              <a:t>, int </a:t>
            </a:r>
            <a:r>
              <a:rPr lang="en-US" sz="1600" dirty="0" err="1">
                <a:solidFill>
                  <a:srgbClr val="7030A0"/>
                </a:solidFill>
                <a:latin typeface="Courier New" panose="02070309020205020404" pitchFamily="49" charset="0"/>
                <a:cs typeface="Courier New" panose="02070309020205020404" pitchFamily="49" charset="0"/>
              </a:rPr>
              <a:t>maxops</a:t>
            </a:r>
            <a:r>
              <a:rPr lang="en-US" sz="1600" dirty="0">
                <a:solidFill>
                  <a:srgbClr val="7030A0"/>
                </a:solidFill>
                <a:latin typeface="Courier New" panose="02070309020205020404" pitchFamily="49" charset="0"/>
                <a:cs typeface="Courier New" panose="02070309020205020404" pitchFamily="49" charset="0"/>
              </a:rPr>
              <a:t>, int *</a:t>
            </a:r>
            <a:r>
              <a:rPr lang="en-US" sz="1600" dirty="0" err="1">
                <a:solidFill>
                  <a:srgbClr val="7030A0"/>
                </a:solidFill>
                <a:latin typeface="Courier New" panose="02070309020205020404" pitchFamily="49" charset="0"/>
                <a:cs typeface="Courier New" panose="02070309020205020404" pitchFamily="49" charset="0"/>
              </a:rPr>
              <a:t>numOpsFound</a:t>
            </a:r>
            <a:r>
              <a:rPr lang="en-US" sz="1600" dirty="0">
                <a:solidFill>
                  <a:srgbClr val="7030A0"/>
                </a:solidFill>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t>Forces the modem to search for available operators (see “+COPS=?” command). Returns false if an error occurred or no operators found. Returns true and populates </a:t>
            </a:r>
            <a:r>
              <a:rPr lang="en-US" sz="1600" i="1" dirty="0" err="1"/>
              <a:t>opList</a:t>
            </a:r>
            <a:r>
              <a:rPr lang="en-US" sz="1600" i="1" dirty="0"/>
              <a:t> and </a:t>
            </a:r>
            <a:r>
              <a:rPr lang="en-US" sz="1600" i="1" dirty="0" err="1"/>
              <a:t>opsFound</a:t>
            </a:r>
            <a:r>
              <a:rPr lang="en-US" sz="1600" i="1" dirty="0"/>
              <a:t> </a:t>
            </a:r>
            <a:r>
              <a:rPr lang="en-US" sz="1600" dirty="0"/>
              <a:t>if the command succeeded. </a:t>
            </a:r>
            <a:br>
              <a:rPr lang="en-US" sz="1600" dirty="0"/>
            </a:br>
            <a:r>
              <a:rPr lang="en-US" sz="1600" i="1" dirty="0" err="1"/>
              <a:t>opList</a:t>
            </a:r>
            <a:r>
              <a:rPr lang="en-US" sz="1600" dirty="0"/>
              <a:t> is a pointer to the first item of an array of type CELLULAR_OP_INFO, which is allocated by the caller of this function. The array contains a total of </a:t>
            </a:r>
            <a:r>
              <a:rPr lang="en-US" sz="1600" i="1" dirty="0" err="1"/>
              <a:t>maxops</a:t>
            </a:r>
            <a:r>
              <a:rPr lang="en-US" sz="1600" dirty="0"/>
              <a:t> items. </a:t>
            </a:r>
            <a:r>
              <a:rPr lang="en-US" sz="1600" i="1" dirty="0" err="1"/>
              <a:t>numOpsFound</a:t>
            </a:r>
            <a:r>
              <a:rPr lang="en-US" sz="1600" dirty="0"/>
              <a:t> is allocated by the caller and will contain the number of operators found and populated into the </a:t>
            </a:r>
            <a:r>
              <a:rPr lang="en-US" sz="1600" i="1" dirty="0" err="1"/>
              <a:t>opList</a:t>
            </a:r>
            <a:r>
              <a:rPr lang="en-US" sz="1600" dirty="0"/>
              <a:t>.</a:t>
            </a:r>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p:txBody>
      </p:sp>
      <p:sp>
        <p:nvSpPr>
          <p:cNvPr id="4" name="TextBox 3">
            <a:extLst>
              <a:ext uri="{FF2B5EF4-FFF2-40B4-BE49-F238E27FC236}">
                <a16:creationId xmlns:a16="http://schemas.microsoft.com/office/drawing/2014/main" id="{45C5B178-F303-4551-982E-1316F4C67C2C}"/>
              </a:ext>
            </a:extLst>
          </p:cNvPr>
          <p:cNvSpPr txBox="1"/>
          <p:nvPr/>
        </p:nvSpPr>
        <p:spPr>
          <a:xfrm>
            <a:off x="5638800" y="2971800"/>
            <a:ext cx="914400" cy="914400"/>
          </a:xfrm>
          <a:prstGeom prst="rect">
            <a:avLst/>
          </a:prstGeom>
          <a:noFill/>
        </p:spPr>
        <p:txBody>
          <a:bodyPr wrap="square" rtlCol="0">
            <a:spAutoFit/>
          </a:bodyPr>
          <a:lstStyle/>
          <a:p>
            <a:endParaRPr lang="en-US" dirty="0"/>
          </a:p>
        </p:txBody>
      </p:sp>
      <p:pic>
        <p:nvPicPr>
          <p:cNvPr id="6" name="Picture 5">
            <a:extLst>
              <a:ext uri="{FF2B5EF4-FFF2-40B4-BE49-F238E27FC236}">
                <a16:creationId xmlns:a16="http://schemas.microsoft.com/office/drawing/2014/main" id="{52DD1F6D-69D7-4BAE-8EBD-5D75C16FD03E}"/>
              </a:ext>
            </a:extLst>
          </p:cNvPr>
          <p:cNvPicPr>
            <a:picLocks noChangeAspect="1"/>
          </p:cNvPicPr>
          <p:nvPr/>
        </p:nvPicPr>
        <p:blipFill>
          <a:blip r:embed="rId2"/>
          <a:stretch>
            <a:fillRect/>
          </a:stretch>
        </p:blipFill>
        <p:spPr>
          <a:xfrm>
            <a:off x="1210685" y="5475951"/>
            <a:ext cx="9884035" cy="1382049"/>
          </a:xfrm>
          <a:prstGeom prst="rect">
            <a:avLst/>
          </a:prstGeom>
        </p:spPr>
      </p:pic>
    </p:spTree>
    <p:extLst>
      <p:ext uri="{BB962C8B-B14F-4D97-AF65-F5344CB8AC3E}">
        <p14:creationId xmlns:p14="http://schemas.microsoft.com/office/powerpoint/2010/main" val="2012158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809A-4555-4693-9FAA-3C588485FDEC}"/>
              </a:ext>
            </a:extLst>
          </p:cNvPr>
          <p:cNvSpPr>
            <a:spLocks noGrp="1"/>
          </p:cNvSpPr>
          <p:nvPr>
            <p:ph type="title"/>
          </p:nvPr>
        </p:nvSpPr>
        <p:spPr/>
        <p:txBody>
          <a:bodyPr/>
          <a:lstStyle/>
          <a:p>
            <a:r>
              <a:rPr lang="en-US" dirty="0"/>
              <a:t>Part 1 – Guidance cont’d</a:t>
            </a:r>
            <a:endParaRPr lang="x-none" dirty="0"/>
          </a:p>
        </p:txBody>
      </p:sp>
      <p:sp>
        <p:nvSpPr>
          <p:cNvPr id="3" name="Content Placeholder 2">
            <a:extLst>
              <a:ext uri="{FF2B5EF4-FFF2-40B4-BE49-F238E27FC236}">
                <a16:creationId xmlns:a16="http://schemas.microsoft.com/office/drawing/2014/main" id="{A698A5B8-C85F-4347-9D00-584E159705D8}"/>
              </a:ext>
            </a:extLst>
          </p:cNvPr>
          <p:cNvSpPr>
            <a:spLocks noGrp="1"/>
          </p:cNvSpPr>
          <p:nvPr>
            <p:ph idx="1"/>
          </p:nvPr>
        </p:nvSpPr>
        <p:spPr>
          <a:xfrm>
            <a:off x="1097280" y="1845734"/>
            <a:ext cx="10058400" cy="4427050"/>
          </a:xfrm>
        </p:spPr>
        <p:txBody>
          <a:bodyPr>
            <a:normAutofit/>
          </a:bodyPr>
          <a:lstStyle/>
          <a:p>
            <a:pPr>
              <a:buFont typeface="Wingdings" panose="05000000000000000000" pitchFamily="2" charset="2"/>
              <a:buChar char="§"/>
            </a:pPr>
            <a:r>
              <a:rPr lang="en-US" dirty="0"/>
              <a:t> Create a program (</a:t>
            </a:r>
            <a:r>
              <a:rPr lang="en-US" dirty="0" err="1"/>
              <a:t>main.c</a:t>
            </a:r>
            <a:r>
              <a:rPr lang="en-US" dirty="0"/>
              <a:t>) that performs the following sequence:</a:t>
            </a:r>
          </a:p>
          <a:p>
            <a:pPr lvl="1">
              <a:buFont typeface="Wingdings" panose="05000000000000000000" pitchFamily="2" charset="2"/>
              <a:buChar char="§"/>
            </a:pPr>
            <a:r>
              <a:rPr lang="en-US" dirty="0"/>
              <a:t>Initialize the cellular modems.</a:t>
            </a:r>
          </a:p>
          <a:p>
            <a:pPr lvl="1">
              <a:buFont typeface="Wingdings" panose="05000000000000000000" pitchFamily="2" charset="2"/>
              <a:buChar char="§"/>
            </a:pPr>
            <a:r>
              <a:rPr lang="en-US" dirty="0"/>
              <a:t>Makes sure it’s responding to AT commands.</a:t>
            </a:r>
          </a:p>
          <a:p>
            <a:pPr lvl="1">
              <a:buFont typeface="Wingdings" panose="05000000000000000000" pitchFamily="2" charset="2"/>
              <a:buChar char="§"/>
            </a:pPr>
            <a:r>
              <a:rPr lang="en-US" dirty="0"/>
              <a:t>Finds all available cellular operators.</a:t>
            </a:r>
          </a:p>
          <a:p>
            <a:pPr lvl="1">
              <a:buFont typeface="Wingdings" panose="05000000000000000000" pitchFamily="2" charset="2"/>
              <a:buChar char="§"/>
            </a:pPr>
            <a:r>
              <a:rPr lang="en-US" dirty="0"/>
              <a:t>Tries to register with each one of them (one at a time).</a:t>
            </a:r>
          </a:p>
          <a:p>
            <a:pPr lvl="1">
              <a:buFont typeface="Wingdings" panose="05000000000000000000" pitchFamily="2" charset="2"/>
              <a:buChar char="§"/>
            </a:pPr>
            <a:r>
              <a:rPr lang="en-US" dirty="0"/>
              <a:t>If registered successfully, it prints the signal quality. </a:t>
            </a:r>
          </a:p>
          <a:p>
            <a:pPr lvl="1">
              <a:buFont typeface="Wingdings" panose="05000000000000000000" pitchFamily="2" charset="2"/>
              <a:buChar char="§"/>
            </a:pPr>
            <a:r>
              <a:rPr lang="en-US" dirty="0"/>
              <a:t>Print the program’s progress all along (e.g. “Checking modem…the modem is ready!”  etc.)</a:t>
            </a:r>
          </a:p>
          <a:p>
            <a:pPr>
              <a:buFont typeface="Wingdings" panose="05000000000000000000" pitchFamily="2" charset="2"/>
              <a:buChar char="§"/>
            </a:pPr>
            <a:r>
              <a:rPr lang="en-US" dirty="0"/>
              <a:t>Tips: </a:t>
            </a:r>
          </a:p>
          <a:p>
            <a:pPr lvl="1">
              <a:buFont typeface="Wingdings" panose="05000000000000000000" pitchFamily="2" charset="2"/>
              <a:buChar char="§"/>
            </a:pPr>
            <a:r>
              <a:rPr lang="en-US" dirty="0"/>
              <a:t>Try everything manually (e.g. using putty/</a:t>
            </a:r>
            <a:r>
              <a:rPr lang="en-US" dirty="0" err="1"/>
              <a:t>hyperterm</a:t>
            </a:r>
            <a:r>
              <a:rPr lang="en-US" dirty="0"/>
              <a:t>/</a:t>
            </a:r>
            <a:r>
              <a:rPr lang="en-US" dirty="0" err="1"/>
              <a:t>terraterm</a:t>
            </a:r>
            <a:r>
              <a:rPr lang="en-US" dirty="0"/>
              <a:t> </a:t>
            </a:r>
            <a:r>
              <a:rPr lang="en-US" dirty="0" err="1"/>
              <a:t>etc</a:t>
            </a:r>
            <a:r>
              <a:rPr lang="en-US" dirty="0"/>
              <a:t>) before writing a single line of code.</a:t>
            </a:r>
          </a:p>
          <a:p>
            <a:pPr lvl="1">
              <a:buFont typeface="Wingdings" panose="05000000000000000000" pitchFamily="2" charset="2"/>
              <a:buChar char="§"/>
            </a:pPr>
            <a:r>
              <a:rPr lang="en-US" dirty="0"/>
              <a:t>The AT command reference is your friend. </a:t>
            </a:r>
          </a:p>
          <a:p>
            <a:pPr lvl="1">
              <a:buFont typeface="Wingdings" panose="05000000000000000000" pitchFamily="2" charset="2"/>
              <a:buChar char="§"/>
            </a:pPr>
            <a:r>
              <a:rPr lang="en-US" dirty="0"/>
              <a:t>Not all AT commands born equal! Some will return in a second, others will take minutes to complete.</a:t>
            </a:r>
          </a:p>
          <a:p>
            <a:pPr lvl="1">
              <a:buFont typeface="Wingdings" panose="05000000000000000000" pitchFamily="2" charset="2"/>
              <a:buChar char="§"/>
            </a:pPr>
            <a:r>
              <a:rPr lang="en-US" dirty="0"/>
              <a:t>Invest a good AT command builder/parser. It will save you time.</a:t>
            </a:r>
          </a:p>
          <a:p>
            <a:pPr lvl="1">
              <a:buFont typeface="Wingdings" panose="05000000000000000000" pitchFamily="2" charset="2"/>
              <a:buChar char="§"/>
            </a:pPr>
            <a:r>
              <a:rPr lang="en-US" dirty="0"/>
              <a:t>Your SIM cards are limited to 5</a:t>
            </a:r>
            <a:r>
              <a:rPr lang="en-US" b="1" dirty="0"/>
              <a:t>MB</a:t>
            </a:r>
            <a:r>
              <a:rPr lang="en-US" dirty="0"/>
              <a:t>. Any additional </a:t>
            </a:r>
            <a:r>
              <a:rPr lang="en-US" b="1" dirty="0"/>
              <a:t>byte</a:t>
            </a:r>
            <a:r>
              <a:rPr lang="en-US" dirty="0"/>
              <a:t> above 5MB equals -1 point in the final score.</a:t>
            </a:r>
          </a:p>
          <a:p>
            <a:pPr>
              <a:buFont typeface="Wingdings" panose="05000000000000000000" pitchFamily="2" charset="2"/>
              <a:buChar char="§"/>
            </a:pPr>
            <a:endParaRPr lang="en-US" dirty="0"/>
          </a:p>
        </p:txBody>
      </p:sp>
      <p:sp>
        <p:nvSpPr>
          <p:cNvPr id="4" name="TextBox 3">
            <a:extLst>
              <a:ext uri="{FF2B5EF4-FFF2-40B4-BE49-F238E27FC236}">
                <a16:creationId xmlns:a16="http://schemas.microsoft.com/office/drawing/2014/main" id="{45C5B178-F303-4551-982E-1316F4C67C2C}"/>
              </a:ext>
            </a:extLst>
          </p:cNvPr>
          <p:cNvSpPr txBox="1"/>
          <p:nvPr/>
        </p:nvSpPr>
        <p:spPr>
          <a:xfrm>
            <a:off x="5638800" y="2971800"/>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85181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809A-4555-4693-9FAA-3C588485FDEC}"/>
              </a:ext>
            </a:extLst>
          </p:cNvPr>
          <p:cNvSpPr>
            <a:spLocks noGrp="1"/>
          </p:cNvSpPr>
          <p:nvPr>
            <p:ph type="title"/>
          </p:nvPr>
        </p:nvSpPr>
        <p:spPr/>
        <p:txBody>
          <a:bodyPr/>
          <a:lstStyle/>
          <a:p>
            <a:r>
              <a:rPr lang="en-US" dirty="0"/>
              <a:t>Part 2 – Guidance</a:t>
            </a:r>
            <a:endParaRPr lang="x-none" dirty="0"/>
          </a:p>
        </p:txBody>
      </p:sp>
      <p:sp>
        <p:nvSpPr>
          <p:cNvPr id="3" name="Content Placeholder 2">
            <a:extLst>
              <a:ext uri="{FF2B5EF4-FFF2-40B4-BE49-F238E27FC236}">
                <a16:creationId xmlns:a16="http://schemas.microsoft.com/office/drawing/2014/main" id="{A698A5B8-C85F-4347-9D00-584E159705D8}"/>
              </a:ext>
            </a:extLst>
          </p:cNvPr>
          <p:cNvSpPr>
            <a:spLocks noGrp="1"/>
          </p:cNvSpPr>
          <p:nvPr>
            <p:ph idx="1"/>
          </p:nvPr>
        </p:nvSpPr>
        <p:spPr>
          <a:xfrm>
            <a:off x="1097280" y="1845734"/>
            <a:ext cx="10058400" cy="4427050"/>
          </a:xfrm>
        </p:spPr>
        <p:txBody>
          <a:bodyPr>
            <a:normAutofit/>
          </a:bodyPr>
          <a:lstStyle/>
          <a:p>
            <a:pPr>
              <a:buFont typeface="Wingdings" panose="05000000000000000000" pitchFamily="2" charset="2"/>
              <a:buChar char="§"/>
            </a:pPr>
            <a:r>
              <a:rPr lang="en-US" sz="1800" dirty="0"/>
              <a:t> Port your code from the PC to the dev kit.</a:t>
            </a:r>
          </a:p>
          <a:p>
            <a:pPr>
              <a:buFont typeface="Wingdings" panose="05000000000000000000" pitchFamily="2" charset="2"/>
              <a:buChar char="§"/>
            </a:pPr>
            <a:r>
              <a:rPr lang="en-US" sz="1800" dirty="0"/>
              <a:t> This time we’ll need three wires: </a:t>
            </a:r>
            <a:r>
              <a:rPr lang="en-US" dirty="0"/>
              <a:t>RX, TX, GND. </a:t>
            </a:r>
          </a:p>
          <a:p>
            <a:pPr lvl="1">
              <a:buFont typeface="Wingdings" panose="05000000000000000000" pitchFamily="2" charset="2"/>
              <a:buChar char="§"/>
            </a:pPr>
            <a:r>
              <a:rPr lang="en-US" dirty="0"/>
              <a:t>Note: these are not just wires!</a:t>
            </a:r>
          </a:p>
          <a:p>
            <a:pPr>
              <a:buFont typeface="Wingdings" panose="05000000000000000000" pitchFamily="2" charset="2"/>
              <a:buChar char="§"/>
            </a:pPr>
            <a:r>
              <a:rPr lang="en-US" sz="1800" dirty="0"/>
              <a:t> The previous exercise used the </a:t>
            </a:r>
            <a:r>
              <a:rPr lang="en-US" sz="1800" b="1" dirty="0"/>
              <a:t>LEUART</a:t>
            </a:r>
            <a:r>
              <a:rPr lang="en-US" sz="1800" dirty="0"/>
              <a:t> peripheral. This time, we are using one of the </a:t>
            </a:r>
            <a:r>
              <a:rPr lang="en-US" sz="1800" b="1" dirty="0"/>
              <a:t>USART</a:t>
            </a:r>
            <a:r>
              <a:rPr lang="en-US" sz="1800" dirty="0"/>
              <a:t> peripherals.</a:t>
            </a:r>
          </a:p>
          <a:p>
            <a:pPr lvl="1">
              <a:buFont typeface="Wingdings" panose="05000000000000000000" pitchFamily="2" charset="2"/>
              <a:buChar char="§"/>
            </a:pPr>
            <a:r>
              <a:rPr lang="en-US" sz="1600" dirty="0"/>
              <a:t>We are using it in an Asynchronous mode, so it’s a UART, not U</a:t>
            </a:r>
            <a:r>
              <a:rPr lang="en-US" sz="1600" b="1" dirty="0"/>
              <a:t>S</a:t>
            </a:r>
            <a:r>
              <a:rPr lang="en-US" sz="1600" dirty="0"/>
              <a:t>ART. </a:t>
            </a:r>
          </a:p>
          <a:p>
            <a:pPr lvl="1">
              <a:buFont typeface="Wingdings" panose="05000000000000000000" pitchFamily="2" charset="2"/>
              <a:buChar char="§"/>
            </a:pPr>
            <a:r>
              <a:rPr lang="en-US" sz="1600" dirty="0"/>
              <a:t>You can modify your LEUART code to work with the USART. Most function calls are the same.</a:t>
            </a:r>
          </a:p>
          <a:p>
            <a:pPr lvl="1">
              <a:buFont typeface="Wingdings" panose="05000000000000000000" pitchFamily="2" charset="2"/>
              <a:buChar char="§"/>
            </a:pPr>
            <a:endParaRPr lang="en-US" sz="1600" dirty="0"/>
          </a:p>
          <a:p>
            <a:pPr>
              <a:buFont typeface="Wingdings" panose="05000000000000000000" pitchFamily="2" charset="2"/>
              <a:buChar char="§"/>
            </a:pPr>
            <a:r>
              <a:rPr lang="en-US" sz="1800" b="1" dirty="0"/>
              <a:t> You might need to impalement a USART receive interrupt handler. </a:t>
            </a:r>
          </a:p>
          <a:p>
            <a:pPr lvl="1">
              <a:buFont typeface="Wingdings" panose="05000000000000000000" pitchFamily="2" charset="2"/>
              <a:buChar char="§"/>
            </a:pPr>
            <a:endParaRPr lang="en-US" sz="1600" dirty="0"/>
          </a:p>
          <a:p>
            <a:pPr>
              <a:buFont typeface="Wingdings" panose="05000000000000000000" pitchFamily="2" charset="2"/>
              <a:buChar char="§"/>
            </a:pPr>
            <a:r>
              <a:rPr lang="en-US" sz="1800" dirty="0"/>
              <a:t> Display all the information nicely on the LCD screen. </a:t>
            </a:r>
          </a:p>
          <a:p>
            <a:pPr>
              <a:buFont typeface="Wingdings" panose="05000000000000000000" pitchFamily="2" charset="2"/>
              <a:buChar char="§"/>
            </a:pPr>
            <a:r>
              <a:rPr lang="en-US" sz="1800" dirty="0"/>
              <a:t> Bonus (10 points): implement line scrolling on the LCD screen.</a:t>
            </a:r>
          </a:p>
        </p:txBody>
      </p:sp>
    </p:spTree>
    <p:extLst>
      <p:ext uri="{BB962C8B-B14F-4D97-AF65-F5344CB8AC3E}">
        <p14:creationId xmlns:p14="http://schemas.microsoft.com/office/powerpoint/2010/main" val="503795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DC8D-3401-4363-B51B-8CDD8CD41464}"/>
              </a:ext>
            </a:extLst>
          </p:cNvPr>
          <p:cNvSpPr>
            <a:spLocks noGrp="1"/>
          </p:cNvSpPr>
          <p:nvPr>
            <p:ph type="title"/>
          </p:nvPr>
        </p:nvSpPr>
        <p:spPr/>
        <p:txBody>
          <a:bodyPr/>
          <a:lstStyle/>
          <a:p>
            <a:r>
              <a:rPr lang="en-US" dirty="0"/>
              <a:t>Part 2 – Guidance cont’d</a:t>
            </a:r>
            <a:endParaRPr lang="x-none" dirty="0"/>
          </a:p>
        </p:txBody>
      </p:sp>
      <p:sp>
        <p:nvSpPr>
          <p:cNvPr id="3" name="Content Placeholder 2">
            <a:extLst>
              <a:ext uri="{FF2B5EF4-FFF2-40B4-BE49-F238E27FC236}">
                <a16:creationId xmlns:a16="http://schemas.microsoft.com/office/drawing/2014/main" id="{6257D366-089F-4CFB-96E1-99C916AB20E9}"/>
              </a:ext>
            </a:extLst>
          </p:cNvPr>
          <p:cNvSpPr>
            <a:spLocks noGrp="1"/>
          </p:cNvSpPr>
          <p:nvPr>
            <p:ph idx="1"/>
          </p:nvPr>
        </p:nvSpPr>
        <p:spPr>
          <a:xfrm>
            <a:off x="1097280" y="1845734"/>
            <a:ext cx="3831336" cy="4023360"/>
          </a:xfrm>
        </p:spPr>
        <p:txBody>
          <a:bodyPr/>
          <a:lstStyle/>
          <a:p>
            <a:pPr marL="0" indent="0">
              <a:buNone/>
            </a:pPr>
            <a:r>
              <a:rPr lang="en-US" dirty="0"/>
              <a:t>Read the </a:t>
            </a:r>
            <a:r>
              <a:rPr lang="en-US" dirty="0" err="1"/>
              <a:t>Cinterion</a:t>
            </a:r>
            <a:r>
              <a:rPr lang="en-US" dirty="0"/>
              <a:t> Concept Board Hardware Interface Description and </a:t>
            </a:r>
            <a:r>
              <a:rPr lang="en-US" dirty="0" err="1"/>
              <a:t>Cinterion</a:t>
            </a:r>
            <a:r>
              <a:rPr lang="en-US" dirty="0"/>
              <a:t> Concept Board Start-up Guide and find the right pins. Be careful – connection to the wrong pins can kill the hardware.</a:t>
            </a:r>
            <a:endParaRPr lang="x-none" dirty="0"/>
          </a:p>
        </p:txBody>
      </p:sp>
      <p:pic>
        <p:nvPicPr>
          <p:cNvPr id="4" name="Picture 3">
            <a:extLst>
              <a:ext uri="{FF2B5EF4-FFF2-40B4-BE49-F238E27FC236}">
                <a16:creationId xmlns:a16="http://schemas.microsoft.com/office/drawing/2014/main" id="{DB8C3411-D76E-4BDE-B3AD-BF3506A3B7CF}"/>
              </a:ext>
            </a:extLst>
          </p:cNvPr>
          <p:cNvPicPr>
            <a:picLocks noChangeAspect="1"/>
          </p:cNvPicPr>
          <p:nvPr/>
        </p:nvPicPr>
        <p:blipFill>
          <a:blip r:embed="rId2"/>
          <a:stretch>
            <a:fillRect/>
          </a:stretch>
        </p:blipFill>
        <p:spPr>
          <a:xfrm>
            <a:off x="5421757" y="1784603"/>
            <a:ext cx="5971033" cy="4556210"/>
          </a:xfrm>
          <a:prstGeom prst="rect">
            <a:avLst/>
          </a:prstGeom>
        </p:spPr>
      </p:pic>
      <p:pic>
        <p:nvPicPr>
          <p:cNvPr id="5" name="Picture 4">
            <a:extLst>
              <a:ext uri="{FF2B5EF4-FFF2-40B4-BE49-F238E27FC236}">
                <a16:creationId xmlns:a16="http://schemas.microsoft.com/office/drawing/2014/main" id="{AC45CDB6-1F41-4052-8BF4-D5809DB27DB2}"/>
              </a:ext>
            </a:extLst>
          </p:cNvPr>
          <p:cNvPicPr>
            <a:picLocks noChangeAspect="1"/>
          </p:cNvPicPr>
          <p:nvPr/>
        </p:nvPicPr>
        <p:blipFill>
          <a:blip r:embed="rId3"/>
          <a:stretch>
            <a:fillRect/>
          </a:stretch>
        </p:blipFill>
        <p:spPr>
          <a:xfrm>
            <a:off x="862584" y="3540464"/>
            <a:ext cx="4032503" cy="2800349"/>
          </a:xfrm>
          <a:prstGeom prst="rect">
            <a:avLst/>
          </a:prstGeom>
        </p:spPr>
      </p:pic>
    </p:spTree>
    <p:extLst>
      <p:ext uri="{BB962C8B-B14F-4D97-AF65-F5344CB8AC3E}">
        <p14:creationId xmlns:p14="http://schemas.microsoft.com/office/powerpoint/2010/main" val="274768658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otalTime>2071</TotalTime>
  <Words>1256</Words>
  <Application>Microsoft Office PowerPoint</Application>
  <PresentationFormat>Widescreen</PresentationFormat>
  <Paragraphs>163</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Calibri Light</vt:lpstr>
      <vt:lpstr>Cambria Math</vt:lpstr>
      <vt:lpstr>Courier New</vt:lpstr>
      <vt:lpstr>Old English Text MT</vt:lpstr>
      <vt:lpstr>Wingdings</vt:lpstr>
      <vt:lpstr>Retrospect</vt:lpstr>
      <vt:lpstr>WORKSHOP ON INTERNET OF THINGS 67612  Exercise 3</vt:lpstr>
      <vt:lpstr>The Exercise</vt:lpstr>
      <vt:lpstr>Part 1 – Guidance</vt:lpstr>
      <vt:lpstr>Part 1 – Guidance cont’d</vt:lpstr>
      <vt:lpstr>Part 1 – Guidance cont’d</vt:lpstr>
      <vt:lpstr>Part 1 – Guidance cont’d</vt:lpstr>
      <vt:lpstr>Part 1 – Guidance cont’d</vt:lpstr>
      <vt:lpstr>Part 2 – Guidance</vt:lpstr>
      <vt:lpstr>Part 2 – Guidance cont’d</vt:lpstr>
      <vt:lpstr>Part 2 – Guidance cont’d</vt:lpstr>
      <vt:lpstr>Part 2 – Guidance cont’d</vt:lpstr>
      <vt:lpstr>Part 2 – Guidance cont’d</vt:lpstr>
      <vt:lpstr>Part 2 – Guidance cont’d</vt:lpstr>
      <vt:lpstr>Part 2 – Guidance cont’d</vt:lpstr>
      <vt:lpstr>Part 2 – Guidance cont’d</vt:lpstr>
      <vt:lpstr>Part 2 – Guidance cont’d</vt:lpstr>
      <vt:lpstr>Part 2 – Guidance cont’d</vt:lpstr>
      <vt:lpstr>Part 2 – Guidance cont’d</vt:lpstr>
      <vt:lpstr>Part 2 – Guidance cont’d</vt:lpstr>
      <vt:lpstr>Part 2 – Guidance cont’d</vt:lpstr>
      <vt:lpstr>Part 2 – Guidance cont’d</vt:lpstr>
      <vt:lpstr>Part 2 – Guidance cont’d</vt:lpstr>
      <vt:lpstr>Exercise #3</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ON INTERNET OF THINGS 67612  Exercise 1</dc:title>
  <dc:creator>Samyon Ristov</dc:creator>
  <cp:lastModifiedBy>Yair Poleg</cp:lastModifiedBy>
  <cp:revision>65</cp:revision>
  <dcterms:created xsi:type="dcterms:W3CDTF">2019-03-11T20:50:50Z</dcterms:created>
  <dcterms:modified xsi:type="dcterms:W3CDTF">2019-04-10T08:44:15Z</dcterms:modified>
</cp:coreProperties>
</file>